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5" r:id="rId8"/>
    <p:sldId id="266" r:id="rId9"/>
    <p:sldId id="267" r:id="rId10"/>
    <p:sldId id="268" r:id="rId11"/>
    <p:sldId id="269" r:id="rId12"/>
    <p:sldId id="262" r:id="rId13"/>
    <p:sldId id="263" r:id="rId14"/>
    <p:sldId id="264"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6618" autoAdjust="0"/>
    <p:restoredTop sz="94660"/>
  </p:normalViewPr>
  <p:slideViewPr>
    <p:cSldViewPr>
      <p:cViewPr varScale="1">
        <p:scale>
          <a:sx n="55" d="100"/>
          <a:sy n="55" d="100"/>
        </p:scale>
        <p:origin x="-936" y="-77"/>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20" name="Footer Placeholder 19"/>
          <p:cNvSpPr>
            <a:spLocks noGrp="1"/>
          </p:cNvSpPr>
          <p:nvPr>
            <p:ph type="ftr" sz="quarter" idx="11"/>
          </p:nvPr>
        </p:nvSpPr>
        <p:spPr/>
        <p:txBody>
          <a:bodyPr/>
          <a:lstStyle>
            <a:extLst/>
          </a:lstStyle>
          <a:p>
            <a:endParaRPr lang="en-US"/>
          </a:p>
        </p:txBody>
      </p:sp>
      <p:sp>
        <p:nvSpPr>
          <p:cNvPr id="10" name="Slide Number Placeholder 9"/>
          <p:cNvSpPr>
            <a:spLocks noGrp="1"/>
          </p:cNvSpPr>
          <p:nvPr>
            <p:ph type="sldNum" sz="quarter" idx="12"/>
          </p:nvPr>
        </p:nvSpPr>
        <p:spPr/>
        <p:txBody>
          <a:bodyPr/>
          <a:lstStyle>
            <a:extLst/>
          </a:lstStyle>
          <a:p>
            <a:fld id="{5241C2FE-3907-455A-B1C8-E53B9E2F6908}"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5241C2FE-3907-455A-B1C8-E53B9E2F6908}"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5241C2FE-3907-455A-B1C8-E53B9E2F6908}"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5241C2FE-3907-455A-B1C8-E53B9E2F690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161E85EF-7FCF-4895-A41B-5976F0D9E065}" type="datetimeFigureOut">
              <a:rPr lang="en-US" smtClean="0"/>
              <a:pPr/>
              <a:t>1/1/2002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5241C2FE-3907-455A-B1C8-E53B9E2F6908}"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61E85EF-7FCF-4895-A41B-5976F0D9E065}" type="datetimeFigureOut">
              <a:rPr lang="en-US" smtClean="0"/>
              <a:pPr/>
              <a:t>1/1/2002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5241C2FE-3907-455A-B1C8-E53B9E2F6908}"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gowdaprajwal009@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762000"/>
            <a:ext cx="7406640" cy="1853184"/>
          </a:xfrm>
        </p:spPr>
        <p:txBody>
          <a:bodyPr>
            <a:noAutofit/>
          </a:bodyPr>
          <a:lstStyle/>
          <a:p>
            <a:pPr algn="ctr"/>
            <a:r>
              <a:rPr lang="en-US" sz="5400" dirty="0" smtClean="0">
                <a:latin typeface="Times New Roman" pitchFamily="18" charset="0"/>
                <a:cs typeface="Times New Roman" pitchFamily="18" charset="0"/>
              </a:rPr>
              <a:t>WASHING MACHINE SIMULATION</a:t>
            </a:r>
            <a:endParaRPr lang="en-US" sz="5400" dirty="0">
              <a:latin typeface="Times New Roman" pitchFamily="18" charset="0"/>
              <a:cs typeface="Times New Roman" pitchFamily="18" charset="0"/>
            </a:endParaRPr>
          </a:p>
        </p:txBody>
      </p:sp>
      <p:sp>
        <p:nvSpPr>
          <p:cNvPr id="3" name="Subtitle 2"/>
          <p:cNvSpPr>
            <a:spLocks noGrp="1"/>
          </p:cNvSpPr>
          <p:nvPr>
            <p:ph type="subTitle" idx="1"/>
          </p:nvPr>
        </p:nvSpPr>
        <p:spPr>
          <a:xfrm>
            <a:off x="1447800" y="3276600"/>
            <a:ext cx="7406640" cy="2590800"/>
          </a:xfrm>
        </p:spPr>
        <p:txBody>
          <a:bodyPr>
            <a:normAutofit/>
          </a:bodyPr>
          <a:lstStyle/>
          <a:p>
            <a:r>
              <a:rPr lang="en-US" dirty="0" smtClean="0">
                <a:solidFill>
                  <a:schemeClr val="accent3"/>
                </a:solidFill>
              </a:rPr>
              <a:t>Project Presented By:</a:t>
            </a:r>
          </a:p>
          <a:p>
            <a:r>
              <a:rPr lang="en-US" sz="2000" b="1" dirty="0" smtClean="0">
                <a:solidFill>
                  <a:srgbClr val="7030A0"/>
                </a:solidFill>
                <a:latin typeface="Times New Roman" pitchFamily="18" charset="0"/>
                <a:cs typeface="Times New Roman" pitchFamily="18" charset="0"/>
              </a:rPr>
              <a:t>Name: PRAJWAL M S</a:t>
            </a:r>
          </a:p>
          <a:p>
            <a:r>
              <a:rPr lang="en-US" sz="2000" b="1" dirty="0" smtClean="0">
                <a:solidFill>
                  <a:srgbClr val="7030A0"/>
                </a:solidFill>
                <a:latin typeface="Times New Roman" pitchFamily="18" charset="0"/>
                <a:cs typeface="Times New Roman" pitchFamily="18" charset="0"/>
              </a:rPr>
              <a:t>USN: 1VE18EC070</a:t>
            </a:r>
          </a:p>
          <a:p>
            <a:r>
              <a:rPr lang="en-US" sz="2000" b="1" dirty="0" smtClean="0">
                <a:solidFill>
                  <a:srgbClr val="7030A0"/>
                </a:solidFill>
                <a:latin typeface="Times New Roman" pitchFamily="18" charset="0"/>
                <a:cs typeface="Times New Roman" pitchFamily="18" charset="0"/>
              </a:rPr>
              <a:t>Email: </a:t>
            </a:r>
            <a:r>
              <a:rPr lang="en-US" sz="2000" b="1" dirty="0" smtClean="0">
                <a:solidFill>
                  <a:srgbClr val="7030A0"/>
                </a:solidFill>
                <a:latin typeface="Times New Roman" pitchFamily="18" charset="0"/>
                <a:cs typeface="Times New Roman" pitchFamily="18" charset="0"/>
                <a:hlinkClick r:id="rId2"/>
              </a:rPr>
              <a:t>gowdaprajwal009@gmail.com</a:t>
            </a:r>
            <a:endParaRPr lang="en-US" sz="2000" b="1" dirty="0" smtClean="0">
              <a:solidFill>
                <a:srgbClr val="7030A0"/>
              </a:solidFill>
              <a:latin typeface="Times New Roman" pitchFamily="18" charset="0"/>
              <a:cs typeface="Times New Roman" pitchFamily="18" charset="0"/>
            </a:endParaRPr>
          </a:p>
          <a:p>
            <a:r>
              <a:rPr lang="en-US" sz="2000" b="1" dirty="0" smtClean="0">
                <a:solidFill>
                  <a:srgbClr val="7030A0"/>
                </a:solidFill>
                <a:latin typeface="Times New Roman" pitchFamily="18" charset="0"/>
                <a:cs typeface="Times New Roman" pitchFamily="18" charset="0"/>
              </a:rPr>
              <a:t>College: Sri Venkateshwara College of Engineering, Bangalore</a:t>
            </a:r>
          </a:p>
          <a:p>
            <a:endParaRPr lang="en-US" b="1" dirty="0" smtClean="0">
              <a:solidFill>
                <a:srgbClr val="7030A0"/>
              </a:solidFill>
              <a:latin typeface="Times New Roman"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6172200"/>
            <a:ext cx="6355080" cy="304800"/>
          </a:xfrm>
        </p:spPr>
        <p:txBody>
          <a:bodyPr>
            <a:noAutofit/>
          </a:bodyPr>
          <a:lstStyle/>
          <a:p>
            <a:pPr algn="ctr"/>
            <a:r>
              <a:rPr lang="en-US" sz="2000" dirty="0" smtClean="0">
                <a:solidFill>
                  <a:schemeClr val="accent4">
                    <a:lumMod val="50000"/>
                  </a:schemeClr>
                </a:solidFill>
                <a:latin typeface="Times New Roman" pitchFamily="18" charset="0"/>
                <a:cs typeface="Times New Roman" pitchFamily="18" charset="0"/>
              </a:rPr>
              <a:t>PIC16F877A BOARD</a:t>
            </a:r>
            <a:endParaRPr lang="en-US" sz="2000" dirty="0">
              <a:solidFill>
                <a:schemeClr val="accent4">
                  <a:lumMod val="50000"/>
                </a:schemeClr>
              </a:solidFill>
              <a:latin typeface="Times New Roman" pitchFamily="18" charset="0"/>
              <a:cs typeface="Times New Roman" pitchFamily="18" charset="0"/>
            </a:endParaRPr>
          </a:p>
        </p:txBody>
      </p:sp>
      <p:pic>
        <p:nvPicPr>
          <p:cNvPr id="1026" name="Picture 2" descr="C:\Users\PRAJU\Desktop\pic\Screenshot (39).png"/>
          <p:cNvPicPr>
            <a:picLocks noChangeAspect="1" noChangeArrowheads="1"/>
          </p:cNvPicPr>
          <p:nvPr/>
        </p:nvPicPr>
        <p:blipFill>
          <a:blip r:embed="rId2"/>
          <a:srcRect/>
          <a:stretch>
            <a:fillRect/>
          </a:stretch>
        </p:blipFill>
        <p:spPr bwMode="auto">
          <a:xfrm>
            <a:off x="1447800" y="457200"/>
            <a:ext cx="7318772" cy="53340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791200"/>
            <a:ext cx="7467600" cy="533400"/>
          </a:xfrm>
        </p:spPr>
        <p:txBody>
          <a:bodyPr>
            <a:normAutofit/>
          </a:bodyPr>
          <a:lstStyle/>
          <a:p>
            <a:pPr algn="ctr"/>
            <a:r>
              <a:rPr lang="en-US" sz="2000" dirty="0" smtClean="0">
                <a:solidFill>
                  <a:schemeClr val="accent4">
                    <a:lumMod val="50000"/>
                  </a:schemeClr>
                </a:solidFill>
                <a:latin typeface="Times New Roman" pitchFamily="18" charset="0"/>
                <a:cs typeface="Times New Roman" pitchFamily="18" charset="0"/>
              </a:rPr>
              <a:t>PIC16F877A BOARD ARCHITECTURE</a:t>
            </a:r>
            <a:endParaRPr lang="en-US" sz="2000" dirty="0">
              <a:solidFill>
                <a:schemeClr val="accent4">
                  <a:lumMod val="50000"/>
                </a:schemeClr>
              </a:solidFill>
              <a:latin typeface="Times New Roman" pitchFamily="18" charset="0"/>
              <a:cs typeface="Times New Roman" pitchFamily="18" charset="0"/>
            </a:endParaRPr>
          </a:p>
        </p:txBody>
      </p:sp>
      <p:pic>
        <p:nvPicPr>
          <p:cNvPr id="2050" name="Picture 2" descr="C:\Users\PRAJU\Desktop\pic\pic16f877a-mmc-sd-card-circuit-spi-voltage-divider.png"/>
          <p:cNvPicPr>
            <a:picLocks noChangeAspect="1" noChangeArrowheads="1"/>
          </p:cNvPicPr>
          <p:nvPr/>
        </p:nvPicPr>
        <p:blipFill>
          <a:blip r:embed="rId2"/>
          <a:srcRect/>
          <a:stretch>
            <a:fillRect/>
          </a:stretch>
        </p:blipFill>
        <p:spPr bwMode="auto">
          <a:xfrm>
            <a:off x="1143000" y="0"/>
            <a:ext cx="7753605" cy="5597525"/>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498080" cy="884238"/>
          </a:xfrm>
        </p:spPr>
        <p:txBody>
          <a:bodyPr/>
          <a:lstStyle/>
          <a:p>
            <a:r>
              <a:rPr lang="en-US" dirty="0" smtClean="0">
                <a:solidFill>
                  <a:schemeClr val="accent4">
                    <a:lumMod val="50000"/>
                  </a:schemeClr>
                </a:solidFill>
                <a:latin typeface="Times New Roman" pitchFamily="18" charset="0"/>
                <a:cs typeface="Times New Roman" pitchFamily="18" charset="0"/>
              </a:rPr>
              <a:t>CLCD</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295400" y="762000"/>
            <a:ext cx="7498080" cy="59436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CLCD=&gt;Character Liquid Crystal Display.</a:t>
            </a:r>
          </a:p>
          <a:p>
            <a:pPr algn="just">
              <a:buFont typeface="Wingdings" pitchFamily="2" charset="2"/>
              <a:buChar char="Ø"/>
            </a:pPr>
            <a:r>
              <a:rPr lang="en-US" sz="2000" dirty="0" smtClean="0">
                <a:latin typeface="Times New Roman" pitchFamily="18" charset="0"/>
                <a:cs typeface="Times New Roman" pitchFamily="18" charset="0"/>
              </a:rPr>
              <a:t>It has two type of display, they are 16*2 and 16*4.</a:t>
            </a:r>
          </a:p>
          <a:p>
            <a:pPr algn="just">
              <a:buFont typeface="Wingdings" pitchFamily="2" charset="2"/>
              <a:buChar char="Ø"/>
            </a:pPr>
            <a:r>
              <a:rPr lang="en-US" sz="2000" dirty="0" smtClean="0">
                <a:latin typeface="Times New Roman" pitchFamily="18" charset="0"/>
                <a:cs typeface="Times New Roman" pitchFamily="18" charset="0"/>
              </a:rPr>
              <a:t>Used to display all ASCII character and symbol It has totally 16 interfacing lines.</a:t>
            </a:r>
          </a:p>
          <a:p>
            <a:pPr algn="just">
              <a:buFont typeface="Wingdings" pitchFamily="2" charset="2"/>
              <a:buChar char="Ø"/>
            </a:pPr>
            <a:r>
              <a:rPr lang="en-US" sz="2000" dirty="0" smtClean="0">
                <a:latin typeface="Times New Roman" pitchFamily="18" charset="0"/>
                <a:cs typeface="Times New Roman" pitchFamily="18" charset="0"/>
              </a:rPr>
              <a:t>D0 to D7 are data transfer line. That controller can execute the Instruction and data.</a:t>
            </a:r>
          </a:p>
          <a:p>
            <a:pPr algn="just">
              <a:buFont typeface="Wingdings" pitchFamily="2" charset="2"/>
              <a:buChar char="Ø"/>
            </a:pPr>
            <a:r>
              <a:rPr lang="en-US" sz="2000" dirty="0" smtClean="0">
                <a:latin typeface="Times New Roman" pitchFamily="18" charset="0"/>
                <a:cs typeface="Times New Roman" pitchFamily="18" charset="0"/>
              </a:rPr>
              <a:t>RS line – REGISTER SELECT LINE.</a:t>
            </a:r>
          </a:p>
          <a:p>
            <a:pPr algn="just">
              <a:buFont typeface="Wingdings" pitchFamily="2" charset="2"/>
              <a:buChar char="q"/>
            </a:pPr>
            <a:r>
              <a:rPr lang="en-US" sz="2000" dirty="0" smtClean="0">
                <a:latin typeface="Times New Roman" pitchFamily="18" charset="0"/>
                <a:cs typeface="Times New Roman" pitchFamily="18" charset="0"/>
              </a:rPr>
              <a:t>RS value is 1-&gt; Data…</a:t>
            </a:r>
          </a:p>
          <a:p>
            <a:pPr algn="just">
              <a:buFont typeface="Wingdings" pitchFamily="2" charset="2"/>
              <a:buChar char="q"/>
            </a:pPr>
            <a:r>
              <a:rPr lang="en-US" sz="2000" dirty="0" smtClean="0">
                <a:latin typeface="Times New Roman" pitchFamily="18" charset="0"/>
                <a:cs typeface="Times New Roman" pitchFamily="18" charset="0"/>
              </a:rPr>
              <a:t>RS value is 0-&gt;Instruction…</a:t>
            </a:r>
            <a:endParaRPr lang="en-US" sz="2000" dirty="0">
              <a:latin typeface="Times New Roman" pitchFamily="18" charset="0"/>
              <a:cs typeface="Times New Roman"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0"/>
            <a:ext cx="7498080" cy="914400"/>
          </a:xfrm>
        </p:spPr>
        <p:txBody>
          <a:bodyPr/>
          <a:lstStyle/>
          <a:p>
            <a:r>
              <a:rPr lang="en-US" dirty="0" smtClean="0">
                <a:solidFill>
                  <a:schemeClr val="accent4">
                    <a:lumMod val="50000"/>
                  </a:schemeClr>
                </a:solidFill>
                <a:latin typeface="Times New Roman" pitchFamily="18" charset="0"/>
                <a:cs typeface="Times New Roman" pitchFamily="18" charset="0"/>
              </a:rPr>
              <a:t>DATA PROCESSION IN CLCD</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371600" y="838200"/>
            <a:ext cx="7498080" cy="56388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Data Processed by two methods</a:t>
            </a:r>
          </a:p>
          <a:p>
            <a:pPr algn="just">
              <a:buFont typeface="Wingdings" pitchFamily="2" charset="2"/>
              <a:buChar char="Ø"/>
            </a:pPr>
            <a:r>
              <a:rPr lang="en-US" sz="2000" dirty="0" smtClean="0">
                <a:latin typeface="Times New Roman" pitchFamily="18" charset="0"/>
                <a:cs typeface="Times New Roman" pitchFamily="18" charset="0"/>
              </a:rPr>
              <a:t>Delay Method</a:t>
            </a:r>
          </a:p>
          <a:p>
            <a:pPr algn="just">
              <a:buFont typeface="Wingdings" pitchFamily="2" charset="2"/>
              <a:buChar char="Ø"/>
            </a:pPr>
            <a:r>
              <a:rPr lang="en-US" sz="2000" dirty="0" smtClean="0">
                <a:latin typeface="Times New Roman" pitchFamily="18" charset="0"/>
                <a:cs typeface="Times New Roman" pitchFamily="18" charset="0"/>
              </a:rPr>
              <a:t>Poll D7 method</a:t>
            </a:r>
          </a:p>
          <a:p>
            <a:pPr algn="just">
              <a:buFont typeface="Wingdings" pitchFamily="2" charset="2"/>
              <a:buChar char="Ø"/>
            </a:pPr>
            <a:r>
              <a:rPr lang="en-US" sz="2000" dirty="0" smtClean="0">
                <a:latin typeface="Times New Roman" pitchFamily="18" charset="0"/>
                <a:cs typeface="Times New Roman" pitchFamily="18" charset="0"/>
              </a:rPr>
              <a:t>In Poll D7 Method, we want to continuously monitor D7. In data lines, we are providing data.</a:t>
            </a:r>
          </a:p>
          <a:p>
            <a:pPr algn="just">
              <a:buFont typeface="Wingdings" pitchFamily="2" charset="2"/>
              <a:buChar char="Ø"/>
            </a:pPr>
            <a:r>
              <a:rPr lang="en-US" sz="2000" dirty="0" smtClean="0">
                <a:latin typeface="Times New Roman" pitchFamily="18" charset="0"/>
                <a:cs typeface="Times New Roman" pitchFamily="18" charset="0"/>
              </a:rPr>
              <a:t>R/W=1=&gt;Read.</a:t>
            </a:r>
          </a:p>
          <a:p>
            <a:pPr algn="just">
              <a:buFont typeface="Wingdings" pitchFamily="2" charset="2"/>
              <a:buChar char="Ø"/>
            </a:pPr>
            <a:r>
              <a:rPr lang="en-US" sz="2000" dirty="0" smtClean="0">
                <a:latin typeface="Times New Roman" pitchFamily="18" charset="0"/>
                <a:cs typeface="Times New Roman" pitchFamily="18" charset="0"/>
              </a:rPr>
              <a:t>R/W=0=&gt;Write.</a:t>
            </a:r>
          </a:p>
          <a:p>
            <a:pPr algn="just">
              <a:buFont typeface="Wingdings" pitchFamily="2" charset="2"/>
              <a:buChar char="Ø"/>
            </a:pPr>
            <a:r>
              <a:rPr lang="en-US" sz="2000" dirty="0" smtClean="0">
                <a:latin typeface="Times New Roman" pitchFamily="18" charset="0"/>
                <a:cs typeface="Times New Roman" pitchFamily="18" charset="0"/>
              </a:rPr>
              <a:t>In R/W pin is permanently grounded, that means only write an data.</a:t>
            </a:r>
          </a:p>
          <a:p>
            <a:pPr algn="just">
              <a:buFont typeface="Wingdings" pitchFamily="2" charset="2"/>
              <a:buChar char="Ø"/>
            </a:pPr>
            <a:r>
              <a:rPr lang="en-US" sz="2000" dirty="0" smtClean="0">
                <a:latin typeface="Times New Roman" pitchFamily="18" charset="0"/>
                <a:cs typeface="Times New Roman" pitchFamily="18" charset="0"/>
              </a:rPr>
              <a:t>In CLCD, D0 to D7 are connected to PortD &amp; RS and Enable pin are connected to PortE.</a:t>
            </a:r>
          </a:p>
          <a:p>
            <a:pPr algn="just">
              <a:buFont typeface="Wingdings" pitchFamily="2" charset="2"/>
              <a:buChar char="Ø"/>
            </a:pPr>
            <a:r>
              <a:rPr lang="en-US" sz="2000" dirty="0" smtClean="0">
                <a:latin typeface="Times New Roman" pitchFamily="18" charset="0"/>
                <a:cs typeface="Times New Roman" pitchFamily="18" charset="0"/>
              </a:rPr>
              <a:t>8 bit-&gt;D0 to D7.</a:t>
            </a:r>
          </a:p>
          <a:p>
            <a:pPr algn="just">
              <a:buFont typeface="Wingdings" pitchFamily="2" charset="2"/>
              <a:buChar char="Ø"/>
            </a:pPr>
            <a:r>
              <a:rPr lang="en-US" sz="2000" dirty="0" smtClean="0">
                <a:latin typeface="Times New Roman" pitchFamily="18" charset="0"/>
                <a:cs typeface="Times New Roman" pitchFamily="18" charset="0"/>
              </a:rPr>
              <a:t>4bit-&gt;D4 to D7.</a:t>
            </a:r>
          </a:p>
          <a:p>
            <a:pPr algn="just">
              <a:buFont typeface="Wingdings" pitchFamily="2" charset="2"/>
              <a:buChar char="Ø"/>
            </a:pPr>
            <a:r>
              <a:rPr lang="en-US" sz="2000" dirty="0" smtClean="0">
                <a:latin typeface="Times New Roman" pitchFamily="18" charset="0"/>
                <a:cs typeface="Times New Roman" pitchFamily="18" charset="0"/>
              </a:rPr>
              <a:t>Enable pin act as indicator by apprising LCD about the inception of data transmission by the microcontroller.</a:t>
            </a:r>
          </a:p>
          <a:p>
            <a:pPr algn="just"/>
            <a:endParaRPr lang="en-US" sz="2000" dirty="0">
              <a:latin typeface="Times New Roman" pitchFamily="18"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0"/>
            <a:ext cx="7498080" cy="838200"/>
          </a:xfrm>
        </p:spPr>
        <p:txBody>
          <a:bodyPr/>
          <a:lstStyle/>
          <a:p>
            <a:r>
              <a:rPr lang="en-US" dirty="0" smtClean="0">
                <a:solidFill>
                  <a:schemeClr val="accent4">
                    <a:lumMod val="50000"/>
                  </a:schemeClr>
                </a:solidFill>
                <a:latin typeface="Times New Roman" pitchFamily="18" charset="0"/>
                <a:cs typeface="Times New Roman" pitchFamily="18" charset="0"/>
              </a:rPr>
              <a:t>TACTILE SWITCHES</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447800" y="685800"/>
            <a:ext cx="7498080" cy="5638800"/>
          </a:xfrm>
        </p:spPr>
        <p:txBody>
          <a:bodyPr>
            <a:normAutofit/>
          </a:bodyPr>
          <a:lstStyle/>
          <a:p>
            <a:pPr>
              <a:buFont typeface="Wingdings" pitchFamily="2" charset="2"/>
              <a:buChar char="Ø"/>
            </a:pPr>
            <a:r>
              <a:rPr lang="en-US" sz="2000" dirty="0" smtClean="0">
                <a:latin typeface="Times New Roman" pitchFamily="18" charset="0"/>
                <a:cs typeface="Times New Roman" pitchFamily="18" charset="0"/>
              </a:rPr>
              <a:t>In matrix keypad, we need to configure ROWS as OUTPUT &amp; COLUMNS as INPUT.</a:t>
            </a:r>
          </a:p>
          <a:p>
            <a:pPr>
              <a:buFont typeface="Wingdings" pitchFamily="2" charset="2"/>
              <a:buChar char="Ø"/>
            </a:pPr>
            <a:r>
              <a:rPr lang="en-US" sz="2000" dirty="0" smtClean="0">
                <a:latin typeface="Times New Roman" pitchFamily="18" charset="0"/>
                <a:cs typeface="Times New Roman" pitchFamily="18" charset="0"/>
              </a:rPr>
              <a:t>When designing pull down interface, R1 is 10 times greater then R2.[R1&gt;10R2].</a:t>
            </a:r>
          </a:p>
          <a:p>
            <a:pPr>
              <a:buFont typeface="Wingdings" pitchFamily="2" charset="2"/>
              <a:buChar char="Ø"/>
            </a:pPr>
            <a:endParaRPr lang="en-US" sz="2000" dirty="0" smtClean="0">
              <a:latin typeface="Times New Roman" pitchFamily="18" charset="0"/>
              <a:cs typeface="Times New Roman" pitchFamily="18" charset="0"/>
            </a:endParaRPr>
          </a:p>
          <a:p>
            <a:pPr>
              <a:buNone/>
            </a:pPr>
            <a:r>
              <a:rPr lang="en-US" sz="2000" b="1" dirty="0" smtClean="0">
                <a:latin typeface="Times New Roman" pitchFamily="18" charset="0"/>
                <a:cs typeface="Times New Roman" pitchFamily="18" charset="0"/>
              </a:rPr>
              <a:t>TIGGERING METHODS:</a:t>
            </a:r>
          </a:p>
          <a:p>
            <a:pPr>
              <a:buFont typeface="Wingdings" pitchFamily="2" charset="2"/>
              <a:buChar char="Ø"/>
            </a:pPr>
            <a:r>
              <a:rPr lang="en-US" sz="2000" dirty="0" smtClean="0">
                <a:latin typeface="Times New Roman" pitchFamily="18" charset="0"/>
                <a:cs typeface="Times New Roman" pitchFamily="18" charset="0"/>
              </a:rPr>
              <a:t>Edge trigger.</a:t>
            </a:r>
          </a:p>
          <a:p>
            <a:pPr>
              <a:buFont typeface="Wingdings" pitchFamily="2" charset="2"/>
              <a:buChar char="Ø"/>
            </a:pPr>
            <a:r>
              <a:rPr lang="en-US" sz="2000" dirty="0" smtClean="0">
                <a:latin typeface="Times New Roman" pitchFamily="18" charset="0"/>
                <a:cs typeface="Times New Roman" pitchFamily="18" charset="0"/>
              </a:rPr>
              <a:t>Level trigger.</a:t>
            </a:r>
          </a:p>
          <a:p>
            <a:pPr>
              <a:buFont typeface="Wingdings" pitchFamily="2" charset="2"/>
              <a:buChar char="Ø"/>
            </a:pPr>
            <a:endParaRPr lang="en-US" sz="2000" dirty="0" smtClean="0">
              <a:latin typeface="Times New Roman" pitchFamily="18" charset="0"/>
              <a:cs typeface="Times New Roman" pitchFamily="18" charset="0"/>
            </a:endParaRPr>
          </a:p>
          <a:p>
            <a:pPr>
              <a:buNone/>
            </a:pPr>
            <a:r>
              <a:rPr lang="en-US" sz="2000" b="1" dirty="0" smtClean="0">
                <a:latin typeface="Times New Roman" pitchFamily="18" charset="0"/>
                <a:cs typeface="Times New Roman" pitchFamily="18" charset="0"/>
              </a:rPr>
              <a:t>Bouncing Effect:</a:t>
            </a:r>
          </a:p>
          <a:p>
            <a:pPr algn="just">
              <a:buFont typeface="Wingdings" pitchFamily="2" charset="2"/>
              <a:buChar char="Ø"/>
            </a:pPr>
            <a:r>
              <a:rPr lang="en-US" sz="2000" dirty="0" smtClean="0">
                <a:latin typeface="Times New Roman" pitchFamily="18" charset="0"/>
                <a:cs typeface="Times New Roman" pitchFamily="18" charset="0"/>
              </a:rPr>
              <a:t>There is a metal plate and terminal. Spurious pulse detection while pressing /releasing the tactile switch is called bouncing effect.</a:t>
            </a:r>
            <a:endParaRPr lang="en-US" sz="2000" dirty="0">
              <a:latin typeface="Times New Roman" pitchFamily="18" charset="0"/>
              <a:cs typeface="Times New Roman"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152400"/>
            <a:ext cx="7498080" cy="792162"/>
          </a:xfrm>
        </p:spPr>
        <p:txBody>
          <a:bodyPr/>
          <a:lstStyle/>
          <a:p>
            <a:r>
              <a:rPr lang="en-US" dirty="0" smtClean="0">
                <a:solidFill>
                  <a:schemeClr val="accent4">
                    <a:lumMod val="50000"/>
                  </a:schemeClr>
                </a:solidFill>
                <a:latin typeface="Times New Roman" pitchFamily="18" charset="0"/>
                <a:cs typeface="Times New Roman" pitchFamily="18" charset="0"/>
              </a:rPr>
              <a:t>MATRIX KEYPAD</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295400" y="990600"/>
            <a:ext cx="7498080" cy="55626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Used when the more number of user inputs is required and still want to save the controller I/O lines.</a:t>
            </a:r>
          </a:p>
          <a:p>
            <a:pPr algn="just">
              <a:buFont typeface="Wingdings" pitchFamily="2" charset="2"/>
              <a:buChar char="Ø"/>
            </a:pPr>
            <a:r>
              <a:rPr lang="en-US" sz="2000" dirty="0" smtClean="0">
                <a:latin typeface="Times New Roman" pitchFamily="18" charset="0"/>
                <a:cs typeface="Times New Roman" pitchFamily="18" charset="0"/>
              </a:rPr>
              <a:t>Uses row and columns concept.</a:t>
            </a:r>
          </a:p>
          <a:p>
            <a:pPr algn="just">
              <a:buFont typeface="Wingdings" pitchFamily="2" charset="2"/>
              <a:buChar char="Ø"/>
            </a:pPr>
            <a:r>
              <a:rPr lang="en-US" sz="2000" dirty="0" smtClean="0">
                <a:latin typeface="Times New Roman" pitchFamily="18" charset="0"/>
                <a:cs typeface="Times New Roman" pitchFamily="18" charset="0"/>
              </a:rPr>
              <a:t>Most commonly used in Telephone, digital lockers and calculators many more.</a:t>
            </a:r>
          </a:p>
          <a:p>
            <a:pPr algn="just">
              <a:buFont typeface="Wingdings" pitchFamily="2" charset="2"/>
              <a:buChar char="Ø"/>
            </a:pPr>
            <a:r>
              <a:rPr lang="en-US" sz="2000" dirty="0" smtClean="0">
                <a:latin typeface="Times New Roman" pitchFamily="18" charset="0"/>
                <a:cs typeface="Times New Roman" pitchFamily="18" charset="0"/>
              </a:rPr>
              <a:t>In the cooking mode the matrix keypad keys are used to select the respective modes.</a:t>
            </a:r>
          </a:p>
          <a:p>
            <a:pPr algn="just">
              <a:buFont typeface="Wingdings" pitchFamily="2" charset="2"/>
              <a:buChar char="Ø"/>
            </a:pPr>
            <a:endParaRPr lang="en-US" sz="2000" dirty="0" smtClean="0">
              <a:latin typeface="Times New Roman" pitchFamily="18" charset="0"/>
              <a:cs typeface="Times New Roman" pitchFamily="18" charset="0"/>
            </a:endParaRPr>
          </a:p>
          <a:p>
            <a:pPr algn="just">
              <a:buNone/>
            </a:pPr>
            <a:r>
              <a:rPr lang="en-US" sz="2000" b="1" dirty="0" smtClean="0">
                <a:latin typeface="Times New Roman" pitchFamily="18" charset="0"/>
                <a:cs typeface="Times New Roman" pitchFamily="18" charset="0"/>
              </a:rPr>
              <a:t>Tactile Keyboard:</a:t>
            </a:r>
          </a:p>
          <a:p>
            <a:pPr algn="just">
              <a:buFont typeface="Wingdings" pitchFamily="2" charset="2"/>
              <a:buChar char="Ø"/>
            </a:pPr>
            <a:r>
              <a:rPr lang="en-US" sz="2000" dirty="0" smtClean="0">
                <a:latin typeface="Times New Roman" pitchFamily="18" charset="0"/>
                <a:cs typeface="Times New Roman" pitchFamily="18" charset="0"/>
              </a:rPr>
              <a:t>A key switch is tactile if it is has  a bump in its response to finger pressures at or near the engagement point where the key press registers and before the key bottoms out at the end of its travel. A keyboard is tactile if it made with tactile key switches.</a:t>
            </a:r>
          </a:p>
          <a:p>
            <a:pPr algn="just">
              <a:buFont typeface="Wingdings" pitchFamily="2" charset="2"/>
              <a:buChar char="Ø"/>
            </a:pPr>
            <a:endParaRPr lang="en-US" sz="2000" dirty="0" smtClean="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0"/>
            <a:ext cx="7498080" cy="838200"/>
          </a:xfrm>
        </p:spPr>
        <p:txBody>
          <a:bodyPr/>
          <a:lstStyle/>
          <a:p>
            <a:r>
              <a:rPr lang="en-US" dirty="0" smtClean="0">
                <a:solidFill>
                  <a:schemeClr val="accent4">
                    <a:lumMod val="50000"/>
                  </a:schemeClr>
                </a:solidFill>
                <a:latin typeface="Times New Roman" pitchFamily="18" charset="0"/>
                <a:cs typeface="Times New Roman" pitchFamily="18" charset="0"/>
              </a:rPr>
              <a:t>TIMERS</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295400" y="838200"/>
            <a:ext cx="7498080" cy="5638800"/>
          </a:xfrm>
        </p:spPr>
        <p:txBody>
          <a:bodyPr>
            <a:normAutofit/>
          </a:bodyPr>
          <a:lstStyle/>
          <a:p>
            <a:pPr>
              <a:buFont typeface="Wingdings" pitchFamily="2" charset="2"/>
              <a:buChar char="Ø"/>
            </a:pPr>
            <a:r>
              <a:rPr lang="en-US" sz="2000" dirty="0" smtClean="0">
                <a:latin typeface="Times New Roman" pitchFamily="18" charset="0"/>
                <a:cs typeface="Times New Roman" pitchFamily="18" charset="0"/>
              </a:rPr>
              <a:t>It has three modes like:</a:t>
            </a:r>
          </a:p>
          <a:p>
            <a:pPr>
              <a:buFont typeface="Wingdings" pitchFamily="2" charset="2"/>
              <a:buChar char="Ø"/>
            </a:pPr>
            <a:r>
              <a:rPr lang="en-US" sz="2000" dirty="0" smtClean="0">
                <a:latin typeface="Times New Roman" pitchFamily="18" charset="0"/>
                <a:cs typeface="Times New Roman" pitchFamily="18" charset="0"/>
              </a:rPr>
              <a:t>1) PWM or pulse generator</a:t>
            </a:r>
          </a:p>
          <a:p>
            <a:pPr>
              <a:buFont typeface="Wingdings" pitchFamily="2" charset="2"/>
              <a:buChar char="Ø"/>
            </a:pPr>
            <a:r>
              <a:rPr lang="en-US" sz="2000" dirty="0" smtClean="0">
                <a:latin typeface="Times New Roman" pitchFamily="18" charset="0"/>
                <a:cs typeface="Times New Roman" pitchFamily="18" charset="0"/>
              </a:rPr>
              <a:t>2)Counter.</a:t>
            </a:r>
          </a:p>
          <a:p>
            <a:pPr>
              <a:buFont typeface="Wingdings" pitchFamily="2" charset="2"/>
              <a:buChar char="Ø"/>
            </a:pPr>
            <a:r>
              <a:rPr lang="en-US" sz="2000" dirty="0" smtClean="0">
                <a:latin typeface="Times New Roman" pitchFamily="18" charset="0"/>
                <a:cs typeface="Times New Roman" pitchFamily="18" charset="0"/>
              </a:rPr>
              <a:t>PW or PP measurement etc.,</a:t>
            </a:r>
          </a:p>
          <a:p>
            <a:pPr>
              <a:buFont typeface="Wingdings" pitchFamily="2" charset="2"/>
              <a:buChar char="Ø"/>
            </a:pPr>
            <a:endParaRPr lang="en-US" sz="2000" dirty="0" smtClean="0">
              <a:latin typeface="Times New Roman" pitchFamily="18" charset="0"/>
              <a:cs typeface="Times New Roman" pitchFamily="18" charset="0"/>
            </a:endParaRPr>
          </a:p>
          <a:p>
            <a:pPr>
              <a:buFont typeface="Wingdings" pitchFamily="2" charset="2"/>
              <a:buChar char="Ø"/>
            </a:pPr>
            <a:r>
              <a:rPr lang="en-US" sz="2000" dirty="0" smtClean="0">
                <a:latin typeface="Times New Roman" pitchFamily="18" charset="0"/>
                <a:cs typeface="Times New Roman" pitchFamily="18" charset="0"/>
              </a:rPr>
              <a:t>Tick—&gt;Up count or down count</a:t>
            </a:r>
          </a:p>
          <a:p>
            <a:pPr>
              <a:buFont typeface="Wingdings" pitchFamily="2" charset="2"/>
              <a:buChar char="Ø"/>
            </a:pPr>
            <a:r>
              <a:rPr lang="en-US" sz="2000" dirty="0" smtClean="0">
                <a:latin typeface="Times New Roman" pitchFamily="18" charset="0"/>
                <a:cs typeface="Times New Roman" pitchFamily="18" charset="0"/>
              </a:rPr>
              <a:t>Quantum-&gt;System clock setting</a:t>
            </a:r>
          </a:p>
          <a:p>
            <a:pPr>
              <a:buFont typeface="Wingdings" pitchFamily="2" charset="2"/>
              <a:buChar char="Ø"/>
            </a:pPr>
            <a:r>
              <a:rPr lang="en-US" sz="2000" dirty="0" smtClean="0">
                <a:latin typeface="Times New Roman" pitchFamily="18" charset="0"/>
                <a:cs typeface="Times New Roman" pitchFamily="18" charset="0"/>
              </a:rPr>
              <a:t>Scaling-&gt;Pre or post</a:t>
            </a:r>
          </a:p>
          <a:p>
            <a:pPr>
              <a:buFont typeface="Wingdings" pitchFamily="2" charset="2"/>
              <a:buChar char="Ø"/>
            </a:pPr>
            <a:r>
              <a:rPr lang="en-US" sz="2000" dirty="0" smtClean="0">
                <a:latin typeface="Times New Roman" pitchFamily="18" charset="0"/>
                <a:cs typeface="Times New Roman" pitchFamily="18" charset="0"/>
              </a:rPr>
              <a:t>Resolution-&gt;register width.</a:t>
            </a:r>
          </a:p>
          <a:p>
            <a:pPr>
              <a:buFont typeface="Wingdings" pitchFamily="2" charset="2"/>
              <a:buChar char="Ø"/>
            </a:pPr>
            <a:endParaRPr lang="en-US" sz="2000" dirty="0" smtClean="0">
              <a:latin typeface="Times New Roman" pitchFamily="18" charset="0"/>
              <a:cs typeface="Times New Roman" pitchFamily="18" charset="0"/>
            </a:endParaRPr>
          </a:p>
          <a:p>
            <a:pPr>
              <a:buFont typeface="Wingdings" pitchFamily="2" charset="2"/>
              <a:buChar char="Ø"/>
            </a:pPr>
            <a:r>
              <a:rPr lang="en-US" sz="2000" dirty="0" smtClean="0">
                <a:latin typeface="Times New Roman" pitchFamily="18" charset="0"/>
                <a:cs typeface="Times New Roman" pitchFamily="18" charset="0"/>
              </a:rPr>
              <a:t>The micro mode and grill mode are under the operational mode.</a:t>
            </a:r>
          </a:p>
          <a:p>
            <a:pPr>
              <a:buFont typeface="Wingdings" pitchFamily="2" charset="2"/>
              <a:buChar char="Ø"/>
            </a:pPr>
            <a:r>
              <a:rPr lang="en-US" sz="2000" dirty="0" smtClean="0">
                <a:latin typeface="Times New Roman" pitchFamily="18" charset="0"/>
                <a:cs typeface="Times New Roman" pitchFamily="18" charset="0"/>
              </a:rPr>
              <a:t>And the timer is set with Matrix key pas * to clear and # to enter.</a:t>
            </a:r>
          </a:p>
          <a:p>
            <a:pPr>
              <a:buFont typeface="Wingdings" pitchFamily="2" charset="2"/>
              <a:buChar char="Ø"/>
            </a:pPr>
            <a:r>
              <a:rPr lang="en-US" sz="2000" dirty="0" smtClean="0">
                <a:latin typeface="Times New Roman" pitchFamily="18" charset="0"/>
                <a:cs typeface="Times New Roman" pitchFamily="18" charset="0"/>
              </a:rPr>
              <a:t>To toggle the LED 8 bit resolution is required.</a:t>
            </a:r>
            <a:endParaRPr lang="en-US" sz="2000" dirty="0">
              <a:latin typeface="Times New Roman" pitchFamily="18" charset="0"/>
              <a:cs typeface="Times New Roman"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905000"/>
            <a:ext cx="7498080" cy="2667000"/>
          </a:xfrm>
        </p:spPr>
        <p:txBody>
          <a:bodyPr>
            <a:normAutofit/>
          </a:bodyPr>
          <a:lstStyle/>
          <a:p>
            <a:pPr algn="ctr"/>
            <a:r>
              <a:rPr lang="en-US" dirty="0" smtClean="0">
                <a:solidFill>
                  <a:schemeClr val="accent4">
                    <a:lumMod val="50000"/>
                  </a:schemeClr>
                </a:solidFill>
                <a:latin typeface="Times New Roman" pitchFamily="18" charset="0"/>
                <a:cs typeface="Times New Roman" pitchFamily="18" charset="0"/>
              </a:rPr>
              <a:t>WASHING MACHINE SIMULATION USING PICSIMLAB SOFTWARE</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791200"/>
            <a:ext cx="7498080" cy="609600"/>
          </a:xfrm>
        </p:spPr>
        <p:txBody>
          <a:bodyPr>
            <a:normAutofit fontScale="90000"/>
          </a:bodyPr>
          <a:lstStyle/>
          <a:p>
            <a:r>
              <a:rPr lang="en-US" dirty="0" smtClean="0">
                <a:solidFill>
                  <a:schemeClr val="accent4">
                    <a:lumMod val="50000"/>
                  </a:schemeClr>
                </a:solidFill>
                <a:latin typeface="Times New Roman" pitchFamily="18" charset="0"/>
                <a:cs typeface="Times New Roman" pitchFamily="18" charset="0"/>
              </a:rPr>
              <a:t>Powering on of washing machine</a:t>
            </a:r>
            <a:endParaRPr lang="en-US" dirty="0">
              <a:solidFill>
                <a:schemeClr val="accent4">
                  <a:lumMod val="50000"/>
                </a:schemeClr>
              </a:solidFill>
              <a:latin typeface="Times New Roman" pitchFamily="18" charset="0"/>
              <a:cs typeface="Times New Roman" pitchFamily="18" charset="0"/>
            </a:endParaRPr>
          </a:p>
        </p:txBody>
      </p:sp>
      <p:pic>
        <p:nvPicPr>
          <p:cNvPr id="3074" name="Picture 2" descr="C:\Users\PRAJU\Desktop\pic\Screenshot (38).png"/>
          <p:cNvPicPr>
            <a:picLocks noChangeAspect="1" noChangeArrowheads="1"/>
          </p:cNvPicPr>
          <p:nvPr/>
        </p:nvPicPr>
        <p:blipFill>
          <a:blip r:embed="rId2"/>
          <a:srcRect/>
          <a:stretch>
            <a:fillRect/>
          </a:stretch>
        </p:blipFill>
        <p:spPr bwMode="auto">
          <a:xfrm>
            <a:off x="1147566" y="609600"/>
            <a:ext cx="7996434" cy="495300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867400"/>
            <a:ext cx="7498080" cy="609600"/>
          </a:xfrm>
        </p:spPr>
        <p:txBody>
          <a:bodyPr>
            <a:normAutofit fontScale="90000"/>
          </a:bodyPr>
          <a:lstStyle/>
          <a:p>
            <a:r>
              <a:rPr lang="en-US" dirty="0" smtClean="0">
                <a:solidFill>
                  <a:schemeClr val="accent4">
                    <a:lumMod val="50000"/>
                  </a:schemeClr>
                </a:solidFill>
                <a:latin typeface="Times New Roman" pitchFamily="18" charset="0"/>
                <a:cs typeface="Times New Roman" pitchFamily="18" charset="0"/>
              </a:rPr>
              <a:t>Washing Machine is in ON mode</a:t>
            </a:r>
            <a:endParaRPr lang="en-US" dirty="0">
              <a:solidFill>
                <a:schemeClr val="accent4">
                  <a:lumMod val="50000"/>
                </a:schemeClr>
              </a:solidFill>
              <a:latin typeface="Times New Roman" pitchFamily="18" charset="0"/>
              <a:cs typeface="Times New Roman" pitchFamily="18" charset="0"/>
            </a:endParaRPr>
          </a:p>
        </p:txBody>
      </p:sp>
      <p:pic>
        <p:nvPicPr>
          <p:cNvPr id="4098" name="Picture 2" descr="C:\Users\PRAJU\Desktop\pic\Screenshot (39).png"/>
          <p:cNvPicPr>
            <a:picLocks noChangeAspect="1" noChangeArrowheads="1"/>
          </p:cNvPicPr>
          <p:nvPr/>
        </p:nvPicPr>
        <p:blipFill>
          <a:blip r:embed="rId2"/>
          <a:srcRect/>
          <a:stretch>
            <a:fillRect/>
          </a:stretch>
        </p:blipFill>
        <p:spPr bwMode="auto">
          <a:xfrm>
            <a:off x="1143000" y="228600"/>
            <a:ext cx="7772400" cy="54102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498080" cy="762000"/>
          </a:xfrm>
        </p:spPr>
        <p:txBody>
          <a:bodyPr/>
          <a:lstStyle/>
          <a:p>
            <a:r>
              <a:rPr lang="en-US" dirty="0" smtClean="0">
                <a:solidFill>
                  <a:schemeClr val="accent4">
                    <a:lumMod val="50000"/>
                  </a:schemeClr>
                </a:solidFill>
                <a:latin typeface="Times New Roman" pitchFamily="18" charset="0"/>
                <a:cs typeface="Times New Roman" pitchFamily="18" charset="0"/>
              </a:rPr>
              <a:t>C-Programming</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295400" y="685800"/>
            <a:ext cx="7498080" cy="57150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C Program is used in System Software Development, Embedded Software Development, OS Kernel Development, Firmware, Middle-ware and Driver Development, File System Development and many more.</a:t>
            </a:r>
          </a:p>
          <a:p>
            <a:pPr algn="just">
              <a:buFont typeface="Wingdings" pitchFamily="2" charset="2"/>
              <a:buChar char="Ø"/>
            </a:pPr>
            <a:r>
              <a:rPr lang="en-US" sz="2000" dirty="0" smtClean="0">
                <a:latin typeface="Times New Roman" pitchFamily="18" charset="0"/>
                <a:cs typeface="Times New Roman" pitchFamily="18" charset="0"/>
              </a:rPr>
              <a:t>C-used effectively in various specific domains and it is a free-formatted language and efficiency and portability.</a:t>
            </a:r>
          </a:p>
          <a:p>
            <a:pPr algn="just">
              <a:buFont typeface="Wingdings" pitchFamily="2" charset="2"/>
              <a:buChar char="Ø"/>
            </a:pPr>
            <a:r>
              <a:rPr lang="en-US" sz="2000" dirty="0" smtClean="0">
                <a:latin typeface="Times New Roman" pitchFamily="18" charset="0"/>
                <a:cs typeface="Times New Roman" pitchFamily="18" charset="0"/>
              </a:rPr>
              <a:t>Number systems-Decimal, Octal, Hexadecimal, Binary</a:t>
            </a:r>
          </a:p>
          <a:p>
            <a:pPr algn="just">
              <a:buFont typeface="Wingdings" pitchFamily="2" charset="2"/>
              <a:buChar char="Ø"/>
            </a:pPr>
            <a:r>
              <a:rPr lang="en-US" sz="2000" dirty="0" smtClean="0">
                <a:latin typeface="Times New Roman" pitchFamily="18" charset="0"/>
                <a:cs typeface="Times New Roman" pitchFamily="18" charset="0"/>
              </a:rPr>
              <a:t>Data representation-bit, byte, word</a:t>
            </a:r>
          </a:p>
          <a:p>
            <a:pPr algn="just">
              <a:buFont typeface="Wingdings" pitchFamily="2" charset="2"/>
              <a:buChar char="Ø"/>
            </a:pPr>
            <a:r>
              <a:rPr lang="en-US" sz="2000" dirty="0" smtClean="0">
                <a:latin typeface="Times New Roman" pitchFamily="18" charset="0"/>
                <a:cs typeface="Times New Roman" pitchFamily="18" charset="0"/>
              </a:rPr>
              <a:t>Integrated number-positive, negative</a:t>
            </a:r>
          </a:p>
          <a:p>
            <a:pPr algn="just">
              <a:buFont typeface="Wingdings" pitchFamily="2" charset="2"/>
              <a:buChar char="Ø"/>
            </a:pPr>
            <a:r>
              <a:rPr lang="en-US" sz="2000" dirty="0" smtClean="0">
                <a:latin typeface="Times New Roman" pitchFamily="18" charset="0"/>
                <a:cs typeface="Times New Roman" pitchFamily="18" charset="0"/>
              </a:rPr>
              <a:t>Data-type-integral(Char, int), Floating point(float, double)</a:t>
            </a:r>
          </a:p>
          <a:p>
            <a:pPr algn="just">
              <a:buFont typeface="Wingdings" pitchFamily="2" charset="2"/>
              <a:buChar char="Ø"/>
            </a:pPr>
            <a:endParaRPr lang="en-US" sz="2000" dirty="0" smtClean="0">
              <a:latin typeface="Times New Roman" pitchFamily="18" charset="0"/>
              <a:cs typeface="Times New Roman" pitchFamily="18" charset="0"/>
            </a:endParaRPr>
          </a:p>
          <a:p>
            <a:pPr algn="just">
              <a:buNone/>
            </a:pPr>
            <a:r>
              <a:rPr lang="en-US" sz="2000" b="1" dirty="0" smtClean="0">
                <a:latin typeface="Times New Roman" pitchFamily="18" charset="0"/>
                <a:cs typeface="Times New Roman" pitchFamily="18" charset="0"/>
              </a:rPr>
              <a:t>CONDITIONAL CONSTRUCTS:</a:t>
            </a:r>
          </a:p>
          <a:p>
            <a:pPr algn="just">
              <a:buFont typeface="Wingdings" pitchFamily="2" charset="2"/>
              <a:buChar char="Ø"/>
            </a:pPr>
            <a:r>
              <a:rPr lang="en-US" sz="2000" dirty="0" smtClean="0">
                <a:latin typeface="Times New Roman" pitchFamily="18" charset="0"/>
                <a:cs typeface="Times New Roman" pitchFamily="18" charset="0"/>
              </a:rPr>
              <a:t>Single iteration-if, if else, if else if and switch case</a:t>
            </a:r>
          </a:p>
          <a:p>
            <a:pPr algn="just">
              <a:buFont typeface="Wingdings" pitchFamily="2" charset="2"/>
              <a:buChar char="Ø"/>
            </a:pPr>
            <a:r>
              <a:rPr lang="en-US" sz="2000" dirty="0" smtClean="0">
                <a:latin typeface="Times New Roman" pitchFamily="18" charset="0"/>
                <a:cs typeface="Times New Roman" pitchFamily="18" charset="0"/>
              </a:rPr>
              <a:t>Multiple iteration-while, do while, for</a:t>
            </a:r>
          </a:p>
          <a:p>
            <a:pPr algn="just">
              <a:buFont typeface="Wingdings" pitchFamily="2" charset="2"/>
              <a:buChar char="Ø"/>
            </a:pPr>
            <a:r>
              <a:rPr lang="en-US" sz="2000" dirty="0" smtClean="0">
                <a:latin typeface="Times New Roman" pitchFamily="18" charset="0"/>
                <a:cs typeface="Times New Roman" pitchFamily="18" charset="0"/>
              </a:rPr>
              <a:t>Unconditional-continue, break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6019800"/>
            <a:ext cx="6400800" cy="609600"/>
          </a:xfrm>
        </p:spPr>
        <p:txBody>
          <a:bodyPr>
            <a:normAutofit fontScale="90000"/>
          </a:bodyPr>
          <a:lstStyle/>
          <a:p>
            <a:r>
              <a:rPr lang="en-US" dirty="0" smtClean="0">
                <a:solidFill>
                  <a:schemeClr val="accent4">
                    <a:lumMod val="50000"/>
                  </a:schemeClr>
                </a:solidFill>
                <a:latin typeface="Times New Roman" pitchFamily="18" charset="0"/>
                <a:cs typeface="Times New Roman" pitchFamily="18" charset="0"/>
              </a:rPr>
              <a:t>Select the Washing Program</a:t>
            </a:r>
            <a:endParaRPr lang="en-US" dirty="0">
              <a:solidFill>
                <a:schemeClr val="accent4">
                  <a:lumMod val="50000"/>
                </a:schemeClr>
              </a:solidFill>
              <a:latin typeface="Times New Roman" pitchFamily="18" charset="0"/>
              <a:cs typeface="Times New Roman" pitchFamily="18" charset="0"/>
            </a:endParaRPr>
          </a:p>
        </p:txBody>
      </p:sp>
      <p:pic>
        <p:nvPicPr>
          <p:cNvPr id="5122" name="Picture 2" descr="C:\Users\PRAJU\Desktop\pic\Screenshot (40).png"/>
          <p:cNvPicPr>
            <a:picLocks noChangeAspect="1" noChangeArrowheads="1"/>
          </p:cNvPicPr>
          <p:nvPr/>
        </p:nvPicPr>
        <p:blipFill>
          <a:blip r:embed="rId2"/>
          <a:srcRect/>
          <a:stretch>
            <a:fillRect/>
          </a:stretch>
        </p:blipFill>
        <p:spPr bwMode="auto">
          <a:xfrm>
            <a:off x="1066801" y="304800"/>
            <a:ext cx="7924800" cy="5486400"/>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791200"/>
            <a:ext cx="7498080" cy="838200"/>
          </a:xfrm>
        </p:spPr>
        <p:txBody>
          <a:bodyPr/>
          <a:lstStyle/>
          <a:p>
            <a:r>
              <a:rPr lang="en-US" dirty="0" smtClean="0">
                <a:solidFill>
                  <a:schemeClr val="accent4">
                    <a:lumMod val="50000"/>
                  </a:schemeClr>
                </a:solidFill>
                <a:latin typeface="Times New Roman" pitchFamily="18" charset="0"/>
                <a:cs typeface="Times New Roman" pitchFamily="18" charset="0"/>
              </a:rPr>
              <a:t>Select the Washing Program</a:t>
            </a:r>
            <a:endParaRPr lang="en-US" dirty="0">
              <a:solidFill>
                <a:schemeClr val="accent4">
                  <a:lumMod val="50000"/>
                </a:schemeClr>
              </a:solidFill>
              <a:latin typeface="Times New Roman" pitchFamily="18" charset="0"/>
              <a:cs typeface="Times New Roman" pitchFamily="18" charset="0"/>
            </a:endParaRPr>
          </a:p>
        </p:txBody>
      </p:sp>
      <p:pic>
        <p:nvPicPr>
          <p:cNvPr id="6146" name="Picture 2" descr="C:\Users\PRAJU\Desktop\pic\Screenshot (41).png"/>
          <p:cNvPicPr>
            <a:picLocks noChangeAspect="1" noChangeArrowheads="1"/>
          </p:cNvPicPr>
          <p:nvPr/>
        </p:nvPicPr>
        <p:blipFill>
          <a:blip r:embed="rId2"/>
          <a:srcRect/>
          <a:stretch>
            <a:fillRect/>
          </a:stretch>
        </p:blipFill>
        <p:spPr bwMode="auto">
          <a:xfrm>
            <a:off x="1066800" y="304800"/>
            <a:ext cx="7924800" cy="5410200"/>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5791200"/>
            <a:ext cx="7498080" cy="838200"/>
          </a:xfrm>
        </p:spPr>
        <p:txBody>
          <a:bodyPr/>
          <a:lstStyle/>
          <a:p>
            <a:pPr algn="ctr"/>
            <a:r>
              <a:rPr lang="en-US" dirty="0" smtClean="0">
                <a:solidFill>
                  <a:schemeClr val="accent4">
                    <a:lumMod val="50000"/>
                  </a:schemeClr>
                </a:solidFill>
                <a:latin typeface="Times New Roman" pitchFamily="18" charset="0"/>
                <a:cs typeface="Times New Roman" pitchFamily="18" charset="0"/>
              </a:rPr>
              <a:t>Select the types of Clothes</a:t>
            </a:r>
            <a:endParaRPr lang="en-US" dirty="0">
              <a:solidFill>
                <a:schemeClr val="accent4">
                  <a:lumMod val="50000"/>
                </a:schemeClr>
              </a:solidFill>
              <a:latin typeface="Times New Roman" pitchFamily="18" charset="0"/>
              <a:cs typeface="Times New Roman" pitchFamily="18" charset="0"/>
            </a:endParaRPr>
          </a:p>
        </p:txBody>
      </p:sp>
      <p:pic>
        <p:nvPicPr>
          <p:cNvPr id="7170" name="Picture 2" descr="C:\Users\PRAJU\Desktop\pic\Screenshot (42).png"/>
          <p:cNvPicPr>
            <a:picLocks noChangeAspect="1" noChangeArrowheads="1"/>
          </p:cNvPicPr>
          <p:nvPr/>
        </p:nvPicPr>
        <p:blipFill>
          <a:blip r:embed="rId2"/>
          <a:srcRect/>
          <a:stretch>
            <a:fillRect/>
          </a:stretch>
        </p:blipFill>
        <p:spPr bwMode="auto">
          <a:xfrm>
            <a:off x="1219200" y="152400"/>
            <a:ext cx="7589839" cy="5410200"/>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PRAJU\Desktop\pic\Screenshot (43).png"/>
          <p:cNvPicPr>
            <a:picLocks noChangeAspect="1" noChangeArrowheads="1"/>
          </p:cNvPicPr>
          <p:nvPr/>
        </p:nvPicPr>
        <p:blipFill>
          <a:blip r:embed="rId2"/>
          <a:srcRect/>
          <a:stretch>
            <a:fillRect/>
          </a:stretch>
        </p:blipFill>
        <p:spPr bwMode="auto">
          <a:xfrm>
            <a:off x="1295400" y="228600"/>
            <a:ext cx="7848600" cy="5410200"/>
          </a:xfrm>
          <a:prstGeom prst="rect">
            <a:avLst/>
          </a:prstGeom>
          <a:noFill/>
        </p:spPr>
      </p:pic>
      <p:sp>
        <p:nvSpPr>
          <p:cNvPr id="5" name="Title 1"/>
          <p:cNvSpPr>
            <a:spLocks noGrp="1"/>
          </p:cNvSpPr>
          <p:nvPr>
            <p:ph type="title"/>
          </p:nvPr>
        </p:nvSpPr>
        <p:spPr>
          <a:xfrm>
            <a:off x="1371600" y="5791200"/>
            <a:ext cx="7498080" cy="838200"/>
          </a:xfrm>
        </p:spPr>
        <p:txBody>
          <a:bodyPr/>
          <a:lstStyle/>
          <a:p>
            <a:pPr algn="ctr"/>
            <a:r>
              <a:rPr lang="en-US" dirty="0" smtClean="0">
                <a:solidFill>
                  <a:schemeClr val="accent4">
                    <a:lumMod val="50000"/>
                  </a:schemeClr>
                </a:solidFill>
                <a:latin typeface="Times New Roman" pitchFamily="18" charset="0"/>
                <a:cs typeface="Times New Roman" pitchFamily="18" charset="0"/>
              </a:rPr>
              <a:t>Select the types of Clothes</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C:\Users\PRAJU\Desktop\pic\Screenshot (45).png"/>
          <p:cNvPicPr>
            <a:picLocks noChangeAspect="1" noChangeArrowheads="1"/>
          </p:cNvPicPr>
          <p:nvPr/>
        </p:nvPicPr>
        <p:blipFill>
          <a:blip r:embed="rId2"/>
          <a:srcRect/>
          <a:stretch>
            <a:fillRect/>
          </a:stretch>
        </p:blipFill>
        <p:spPr bwMode="auto">
          <a:xfrm>
            <a:off x="1147564" y="228600"/>
            <a:ext cx="7844036" cy="5410200"/>
          </a:xfrm>
          <a:prstGeom prst="rect">
            <a:avLst/>
          </a:prstGeom>
          <a:noFill/>
        </p:spPr>
      </p:pic>
      <p:sp>
        <p:nvSpPr>
          <p:cNvPr id="5" name="Title 1"/>
          <p:cNvSpPr>
            <a:spLocks noGrp="1"/>
          </p:cNvSpPr>
          <p:nvPr>
            <p:ph type="title"/>
          </p:nvPr>
        </p:nvSpPr>
        <p:spPr>
          <a:xfrm>
            <a:off x="1371600" y="5791200"/>
            <a:ext cx="7498080" cy="838200"/>
          </a:xfrm>
        </p:spPr>
        <p:txBody>
          <a:bodyPr/>
          <a:lstStyle/>
          <a:p>
            <a:pPr algn="ctr"/>
            <a:r>
              <a:rPr lang="en-US" dirty="0" smtClean="0">
                <a:solidFill>
                  <a:schemeClr val="accent4">
                    <a:lumMod val="50000"/>
                  </a:schemeClr>
                </a:solidFill>
                <a:latin typeface="Times New Roman" pitchFamily="18" charset="0"/>
                <a:cs typeface="Times New Roman" pitchFamily="18" charset="0"/>
              </a:rPr>
              <a:t>Select the types of Clothes</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5867400"/>
            <a:ext cx="7498080" cy="685800"/>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Select the Water Level</a:t>
            </a:r>
            <a:endParaRPr lang="en-US" dirty="0">
              <a:solidFill>
                <a:schemeClr val="accent4">
                  <a:lumMod val="50000"/>
                </a:schemeClr>
              </a:solidFill>
              <a:latin typeface="Times New Roman" pitchFamily="18" charset="0"/>
              <a:cs typeface="Times New Roman" pitchFamily="18" charset="0"/>
            </a:endParaRPr>
          </a:p>
        </p:txBody>
      </p:sp>
      <p:pic>
        <p:nvPicPr>
          <p:cNvPr id="10242" name="Picture 2" descr="C:\Users\PRAJU\Desktop\pic\Screenshot (46).png"/>
          <p:cNvPicPr>
            <a:picLocks noChangeAspect="1" noChangeArrowheads="1"/>
          </p:cNvPicPr>
          <p:nvPr/>
        </p:nvPicPr>
        <p:blipFill>
          <a:blip r:embed="rId2"/>
          <a:srcRect/>
          <a:stretch>
            <a:fillRect/>
          </a:stretch>
        </p:blipFill>
        <p:spPr bwMode="auto">
          <a:xfrm>
            <a:off x="1176383" y="228600"/>
            <a:ext cx="7739018" cy="5410200"/>
          </a:xfrm>
          <a:prstGeom prst="rect">
            <a:avLst/>
          </a:pr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C:\Users\PRAJU\Desktop\pic\Screenshot (47).png"/>
          <p:cNvPicPr>
            <a:picLocks noChangeAspect="1" noChangeArrowheads="1"/>
          </p:cNvPicPr>
          <p:nvPr/>
        </p:nvPicPr>
        <p:blipFill>
          <a:blip r:embed="rId2"/>
          <a:srcRect/>
          <a:stretch>
            <a:fillRect/>
          </a:stretch>
        </p:blipFill>
        <p:spPr bwMode="auto">
          <a:xfrm>
            <a:off x="1219200" y="228600"/>
            <a:ext cx="7597657" cy="5410200"/>
          </a:xfrm>
          <a:prstGeom prst="rect">
            <a:avLst/>
          </a:prstGeom>
          <a:noFill/>
        </p:spPr>
      </p:pic>
      <p:sp>
        <p:nvSpPr>
          <p:cNvPr id="5" name="Title 1"/>
          <p:cNvSpPr>
            <a:spLocks noGrp="1"/>
          </p:cNvSpPr>
          <p:nvPr>
            <p:ph type="title"/>
          </p:nvPr>
        </p:nvSpPr>
        <p:spPr>
          <a:xfrm>
            <a:off x="1295400" y="5867400"/>
            <a:ext cx="7498080" cy="685800"/>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Select the Water Level</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PRAJU\Desktop\pic\Screenshot (48).png"/>
          <p:cNvPicPr>
            <a:picLocks noChangeAspect="1" noChangeArrowheads="1"/>
          </p:cNvPicPr>
          <p:nvPr/>
        </p:nvPicPr>
        <p:blipFill>
          <a:blip r:embed="rId2"/>
          <a:srcRect/>
          <a:stretch>
            <a:fillRect/>
          </a:stretch>
        </p:blipFill>
        <p:spPr bwMode="auto">
          <a:xfrm>
            <a:off x="1219200" y="228600"/>
            <a:ext cx="7759699" cy="5486400"/>
          </a:xfrm>
          <a:prstGeom prst="rect">
            <a:avLst/>
          </a:prstGeom>
          <a:noFill/>
        </p:spPr>
      </p:pic>
      <p:sp>
        <p:nvSpPr>
          <p:cNvPr id="5" name="Title 1"/>
          <p:cNvSpPr>
            <a:spLocks noGrp="1"/>
          </p:cNvSpPr>
          <p:nvPr>
            <p:ph type="title"/>
          </p:nvPr>
        </p:nvSpPr>
        <p:spPr>
          <a:xfrm>
            <a:off x="1295400" y="5867400"/>
            <a:ext cx="7498080" cy="685800"/>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Select the Water Level</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C:\Users\PRAJU\Desktop\pic\Screenshot (49).png"/>
          <p:cNvPicPr>
            <a:picLocks noChangeAspect="1" noChangeArrowheads="1"/>
          </p:cNvPicPr>
          <p:nvPr/>
        </p:nvPicPr>
        <p:blipFill>
          <a:blip r:embed="rId2"/>
          <a:srcRect/>
          <a:stretch>
            <a:fillRect/>
          </a:stretch>
        </p:blipFill>
        <p:spPr bwMode="auto">
          <a:xfrm>
            <a:off x="1143000" y="152400"/>
            <a:ext cx="7848600" cy="5715000"/>
          </a:xfrm>
          <a:prstGeom prst="rect">
            <a:avLst/>
          </a:prstGeom>
          <a:noFill/>
        </p:spPr>
      </p:pic>
      <p:sp>
        <p:nvSpPr>
          <p:cNvPr id="5" name="Title 1"/>
          <p:cNvSpPr>
            <a:spLocks noGrp="1"/>
          </p:cNvSpPr>
          <p:nvPr>
            <p:ph type="title"/>
          </p:nvPr>
        </p:nvSpPr>
        <p:spPr>
          <a:xfrm>
            <a:off x="1371600" y="6019800"/>
            <a:ext cx="7498080" cy="685800"/>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Start and Stop of Wash</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8626" y="5943600"/>
            <a:ext cx="7498080" cy="614074"/>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Setting up the Washing Time</a:t>
            </a:r>
            <a:endParaRPr lang="en-US" dirty="0">
              <a:solidFill>
                <a:schemeClr val="accent4">
                  <a:lumMod val="50000"/>
                </a:schemeClr>
              </a:solidFill>
              <a:latin typeface="Times New Roman" pitchFamily="18" charset="0"/>
              <a:cs typeface="Times New Roman" pitchFamily="18" charset="0"/>
            </a:endParaRPr>
          </a:p>
        </p:txBody>
      </p:sp>
      <p:pic>
        <p:nvPicPr>
          <p:cNvPr id="15362" name="Picture 2" descr="C:\Users\PRAJU\Desktop\pic\Screenshot (51).png"/>
          <p:cNvPicPr>
            <a:picLocks noChangeAspect="1" noChangeArrowheads="1"/>
          </p:cNvPicPr>
          <p:nvPr/>
        </p:nvPicPr>
        <p:blipFill>
          <a:blip r:embed="rId2"/>
          <a:srcRect/>
          <a:stretch>
            <a:fillRect/>
          </a:stretch>
        </p:blipFill>
        <p:spPr bwMode="auto">
          <a:xfrm>
            <a:off x="1143000" y="152400"/>
            <a:ext cx="7848600" cy="55626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498080" cy="808038"/>
          </a:xfrm>
        </p:spPr>
        <p:txBody>
          <a:bodyPr/>
          <a:lstStyle/>
          <a:p>
            <a:r>
              <a:rPr lang="en-US" dirty="0" smtClean="0">
                <a:solidFill>
                  <a:schemeClr val="accent4">
                    <a:lumMod val="50000"/>
                  </a:schemeClr>
                </a:solidFill>
                <a:latin typeface="Times New Roman" pitchFamily="18" charset="0"/>
                <a:cs typeface="Times New Roman" pitchFamily="18" charset="0"/>
              </a:rPr>
              <a:t>Learnt from Embedded C</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295400" y="685800"/>
            <a:ext cx="7498080" cy="57150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Operators-Operates on its Operands, Returns a value</a:t>
            </a:r>
          </a:p>
          <a:p>
            <a:pPr algn="just">
              <a:buFont typeface="Wingdings" pitchFamily="2" charset="2"/>
              <a:buChar char="Ø"/>
            </a:pPr>
            <a:endParaRPr lang="en-US" sz="2000" dirty="0" smtClean="0">
              <a:latin typeface="Times New Roman" pitchFamily="18" charset="0"/>
              <a:cs typeface="Times New Roman" pitchFamily="18" charset="0"/>
            </a:endParaRPr>
          </a:p>
          <a:p>
            <a:pPr algn="just">
              <a:buFont typeface="Wingdings" pitchFamily="2" charset="2"/>
              <a:buChar char="Ø"/>
            </a:pPr>
            <a:r>
              <a:rPr lang="en-US" sz="2000" dirty="0" smtClean="0">
                <a:latin typeface="Times New Roman" pitchFamily="18" charset="0"/>
                <a:cs typeface="Times New Roman" pitchFamily="18" charset="0"/>
              </a:rPr>
              <a:t>Array-collection of data of same data type. Address are sequential.</a:t>
            </a:r>
          </a:p>
          <a:p>
            <a:pPr algn="just">
              <a:buFont typeface="Wingdings" pitchFamily="2" charset="2"/>
              <a:buChar char="Ø"/>
            </a:pPr>
            <a:endParaRPr lang="en-US" sz="2000" dirty="0" smtClean="0">
              <a:latin typeface="Times New Roman" pitchFamily="18" charset="0"/>
              <a:cs typeface="Times New Roman" pitchFamily="18" charset="0"/>
            </a:endParaRPr>
          </a:p>
          <a:p>
            <a:pPr algn="just">
              <a:buFont typeface="Wingdings" pitchFamily="2" charset="2"/>
              <a:buChar char="Ø"/>
            </a:pPr>
            <a:r>
              <a:rPr lang="en-US" sz="2000" dirty="0" smtClean="0">
                <a:latin typeface="Times New Roman" pitchFamily="18" charset="0"/>
                <a:cs typeface="Times New Roman" pitchFamily="18" charset="0"/>
              </a:rPr>
              <a:t>Pointer-parameter passing mechanism in function, by passing the reference</a:t>
            </a:r>
          </a:p>
          <a:p>
            <a:pPr algn="just">
              <a:buFont typeface="Wingdings" pitchFamily="2" charset="2"/>
              <a:buChar char="Ø"/>
            </a:pPr>
            <a:endParaRPr lang="en-US" sz="2000" dirty="0" smtClean="0">
              <a:latin typeface="Times New Roman" pitchFamily="18" charset="0"/>
              <a:cs typeface="Times New Roman" pitchFamily="18" charset="0"/>
            </a:endParaRPr>
          </a:p>
          <a:p>
            <a:pPr algn="just">
              <a:buFont typeface="Wingdings" pitchFamily="2" charset="2"/>
              <a:buChar char="Ø"/>
            </a:pPr>
            <a:r>
              <a:rPr lang="en-US" sz="2000" dirty="0" smtClean="0">
                <a:latin typeface="Times New Roman" pitchFamily="18" charset="0"/>
                <a:cs typeface="Times New Roman" pitchFamily="18" charset="0"/>
              </a:rPr>
              <a:t>Function-Pass by Value and Pass by reference(Return more than one value from a function), Passing array, returning array and recursive.</a:t>
            </a:r>
          </a:p>
          <a:p>
            <a:pPr algn="just">
              <a:buFont typeface="Wingdings" pitchFamily="2" charset="2"/>
              <a:buChar char="Ø"/>
            </a:pPr>
            <a:endParaRPr lang="en-US" sz="2000" dirty="0" smtClean="0">
              <a:latin typeface="Times New Roman" pitchFamily="18" charset="0"/>
              <a:cs typeface="Times New Roman" pitchFamily="18" charset="0"/>
            </a:endParaRPr>
          </a:p>
          <a:p>
            <a:pPr algn="just">
              <a:buFont typeface="Wingdings" pitchFamily="2" charset="2"/>
              <a:buChar char="Ø"/>
            </a:pPr>
            <a:r>
              <a:rPr lang="en-US" sz="2000" dirty="0" smtClean="0">
                <a:latin typeface="Times New Roman" pitchFamily="18" charset="0"/>
                <a:cs typeface="Times New Roman" pitchFamily="18" charset="0"/>
              </a:rPr>
              <a:t>Strings-Contiguous Sequence of characters, easily stores ASCII and its extensions.</a:t>
            </a:r>
          </a:p>
          <a:p>
            <a:pPr algn="just">
              <a:buFont typeface="Wingdings" pitchFamily="2" charset="2"/>
              <a:buChar char="Ø"/>
            </a:pPr>
            <a:endParaRPr lang="en-US" sz="2000" dirty="0" smtClean="0">
              <a:latin typeface="Times New Roman" pitchFamily="18" charset="0"/>
              <a:cs typeface="Times New Roman" pitchFamily="18" charset="0"/>
            </a:endParaRPr>
          </a:p>
          <a:p>
            <a:pPr algn="just">
              <a:buFont typeface="Wingdings" pitchFamily="2" charset="2"/>
              <a:buChar char="Ø"/>
            </a:pPr>
            <a:r>
              <a:rPr lang="en-US" sz="2000" dirty="0" smtClean="0">
                <a:latin typeface="Times New Roman" pitchFamily="18" charset="0"/>
                <a:cs typeface="Times New Roman" pitchFamily="18" charset="0"/>
              </a:rPr>
              <a:t>Storage class-auto, register, static local, static global and extern.</a:t>
            </a:r>
          </a:p>
          <a:p>
            <a:pPr algn="just">
              <a:buFont typeface="Wingdings" pitchFamily="2" charset="2"/>
              <a:buChar char="Ø"/>
            </a:pPr>
            <a:endParaRPr lang="en-US" sz="2000"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019800"/>
            <a:ext cx="7498080" cy="609600"/>
          </a:xfrm>
        </p:spPr>
        <p:txBody>
          <a:bodyPr>
            <a:normAutofit fontScale="90000"/>
          </a:bodyPr>
          <a:lstStyle/>
          <a:p>
            <a:pPr algn="ctr"/>
            <a:r>
              <a:rPr lang="en-US" dirty="0" smtClean="0">
                <a:solidFill>
                  <a:schemeClr val="accent4">
                    <a:lumMod val="50000"/>
                  </a:schemeClr>
                </a:solidFill>
                <a:latin typeface="Times New Roman" pitchFamily="18" charset="0"/>
                <a:cs typeface="Times New Roman" pitchFamily="18" charset="0"/>
              </a:rPr>
              <a:t>Starting the Wash</a:t>
            </a:r>
            <a:endParaRPr lang="en-US" dirty="0">
              <a:solidFill>
                <a:schemeClr val="accent4">
                  <a:lumMod val="50000"/>
                </a:schemeClr>
              </a:solidFill>
              <a:latin typeface="Times New Roman" pitchFamily="18" charset="0"/>
              <a:cs typeface="Times New Roman" pitchFamily="18" charset="0"/>
            </a:endParaRPr>
          </a:p>
        </p:txBody>
      </p:sp>
      <p:pic>
        <p:nvPicPr>
          <p:cNvPr id="16386" name="Picture 2" descr="C:\Users\PRAJU\Desktop\pic\Screenshot (52).png"/>
          <p:cNvPicPr>
            <a:picLocks noChangeAspect="1" noChangeArrowheads="1"/>
          </p:cNvPicPr>
          <p:nvPr/>
        </p:nvPicPr>
        <p:blipFill>
          <a:blip r:embed="rId2"/>
          <a:srcRect/>
          <a:stretch>
            <a:fillRect/>
          </a:stretch>
        </p:blipFill>
        <p:spPr bwMode="auto">
          <a:xfrm>
            <a:off x="1143000" y="152400"/>
            <a:ext cx="7848600" cy="5638800"/>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5867400"/>
            <a:ext cx="7278901" cy="762000"/>
          </a:xfrm>
        </p:spPr>
        <p:txBody>
          <a:bodyPr>
            <a:normAutofit/>
          </a:bodyPr>
          <a:lstStyle/>
          <a:p>
            <a:pPr algn="ctr"/>
            <a:r>
              <a:rPr lang="en-US" sz="3200" dirty="0" smtClean="0">
                <a:solidFill>
                  <a:schemeClr val="accent4">
                    <a:lumMod val="50000"/>
                  </a:schemeClr>
                </a:solidFill>
                <a:latin typeface="Times New Roman" pitchFamily="18" charset="0"/>
                <a:cs typeface="Times New Roman" pitchFamily="18" charset="0"/>
              </a:rPr>
              <a:t>If Door is open, Buzzer will make sound</a:t>
            </a:r>
            <a:endParaRPr lang="en-US" sz="3200" dirty="0">
              <a:solidFill>
                <a:schemeClr val="accent4">
                  <a:lumMod val="50000"/>
                </a:schemeClr>
              </a:solidFill>
              <a:latin typeface="Times New Roman" pitchFamily="18" charset="0"/>
              <a:cs typeface="Times New Roman" pitchFamily="18" charset="0"/>
            </a:endParaRPr>
          </a:p>
        </p:txBody>
      </p:sp>
      <p:pic>
        <p:nvPicPr>
          <p:cNvPr id="17410" name="Picture 2" descr="C:\Users\PRAJU\Desktop\pic\Screenshot (55).png"/>
          <p:cNvPicPr>
            <a:picLocks noChangeAspect="1" noChangeArrowheads="1"/>
          </p:cNvPicPr>
          <p:nvPr/>
        </p:nvPicPr>
        <p:blipFill>
          <a:blip r:embed="rId2"/>
          <a:srcRect/>
          <a:stretch>
            <a:fillRect/>
          </a:stretch>
        </p:blipFill>
        <p:spPr bwMode="auto">
          <a:xfrm>
            <a:off x="1219200" y="228600"/>
            <a:ext cx="7696200" cy="5334000"/>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5791200"/>
            <a:ext cx="7117080" cy="838200"/>
          </a:xfrm>
        </p:spPr>
        <p:txBody>
          <a:bodyPr>
            <a:normAutofit/>
          </a:bodyPr>
          <a:lstStyle/>
          <a:p>
            <a:pPr algn="ctr"/>
            <a:r>
              <a:rPr lang="en-US" sz="2400" dirty="0" smtClean="0">
                <a:solidFill>
                  <a:schemeClr val="accent4">
                    <a:lumMod val="50000"/>
                  </a:schemeClr>
                </a:solidFill>
                <a:latin typeface="Times New Roman" pitchFamily="18" charset="0"/>
                <a:cs typeface="Times New Roman" pitchFamily="18" charset="0"/>
              </a:rPr>
              <a:t>After completing the wash, display will print the message as remove clothes</a:t>
            </a:r>
            <a:endParaRPr lang="en-US" sz="2400" dirty="0">
              <a:solidFill>
                <a:schemeClr val="accent4">
                  <a:lumMod val="50000"/>
                </a:schemeClr>
              </a:solidFill>
              <a:latin typeface="Times New Roman" pitchFamily="18" charset="0"/>
              <a:cs typeface="Times New Roman" pitchFamily="18" charset="0"/>
            </a:endParaRPr>
          </a:p>
        </p:txBody>
      </p:sp>
      <p:pic>
        <p:nvPicPr>
          <p:cNvPr id="18434" name="Picture 2" descr="C:\Users\PRAJU\Desktop\pic\Screenshot (57).png"/>
          <p:cNvPicPr>
            <a:picLocks noChangeAspect="1" noChangeArrowheads="1"/>
          </p:cNvPicPr>
          <p:nvPr/>
        </p:nvPicPr>
        <p:blipFill>
          <a:blip r:embed="rId2"/>
          <a:srcRect/>
          <a:stretch>
            <a:fillRect/>
          </a:stretch>
        </p:blipFill>
        <p:spPr bwMode="auto">
          <a:xfrm>
            <a:off x="1143000" y="228600"/>
            <a:ext cx="7696200" cy="5334000"/>
          </a:xfrm>
          <a:prstGeom prst="rect">
            <a:avLst/>
          </a:prstGeo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491366"/>
            <a:ext cx="7645215" cy="1242434"/>
          </a:xfrm>
        </p:spPr>
        <p:txBody>
          <a:bodyPr/>
          <a:lstStyle/>
          <a:p>
            <a:pPr algn="ctr"/>
            <a:r>
              <a:rPr lang="en-US" dirty="0" smtClean="0">
                <a:solidFill>
                  <a:schemeClr val="accent4">
                    <a:lumMod val="50000"/>
                  </a:schemeClr>
                </a:solidFill>
                <a:latin typeface="Times New Roman" pitchFamily="18" charset="0"/>
                <a:cs typeface="Times New Roman" pitchFamily="18" charset="0"/>
              </a:rPr>
              <a:t>Lets See the Actual Working</a:t>
            </a:r>
            <a:endParaRPr lang="en-US" dirty="0">
              <a:solidFill>
                <a:schemeClr val="accent4">
                  <a:lumMod val="50000"/>
                </a:schemeClr>
              </a:solidFill>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0"/>
            <a:ext cx="7498080" cy="762000"/>
          </a:xfrm>
        </p:spPr>
        <p:txBody>
          <a:bodyPr/>
          <a:lstStyle/>
          <a:p>
            <a:r>
              <a:rPr lang="en-US" dirty="0" smtClean="0">
                <a:solidFill>
                  <a:schemeClr val="accent4">
                    <a:lumMod val="50000"/>
                  </a:schemeClr>
                </a:solidFill>
                <a:latin typeface="Times New Roman" pitchFamily="18" charset="0"/>
                <a:cs typeface="Times New Roman" pitchFamily="18" charset="0"/>
              </a:rPr>
              <a:t>Micro Controller</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371600" y="762000"/>
            <a:ext cx="7498080" cy="5715000"/>
          </a:xfrm>
        </p:spPr>
        <p:txBody>
          <a:bodyPr>
            <a:normAutofit/>
          </a:bodyPr>
          <a:lstStyle/>
          <a:p>
            <a:pPr algn="just">
              <a:buFont typeface="Wingdings" pitchFamily="2" charset="2"/>
              <a:buChar char="Ø"/>
            </a:pPr>
            <a:r>
              <a:rPr lang="en-US" sz="2000" dirty="0" smtClean="0">
                <a:latin typeface="Times New Roman" pitchFamily="18" charset="0"/>
                <a:cs typeface="Times New Roman" pitchFamily="18" charset="0"/>
              </a:rPr>
              <a:t>An Integrated Circuit which is capable of being programmed to perform a specific task.</a:t>
            </a:r>
          </a:p>
          <a:p>
            <a:pPr algn="just">
              <a:buFont typeface="Wingdings" pitchFamily="2" charset="2"/>
              <a:buChar char="Ø"/>
            </a:pPr>
            <a:r>
              <a:rPr lang="en-US" sz="2000" dirty="0" smtClean="0">
                <a:latin typeface="Times New Roman" pitchFamily="18" charset="0"/>
                <a:cs typeface="Times New Roman" pitchFamily="18" charset="0"/>
              </a:rPr>
              <a:t>All components in single chip, less flexible, Less design complexity.</a:t>
            </a:r>
          </a:p>
          <a:p>
            <a:pPr algn="just">
              <a:buFont typeface="Wingdings" pitchFamily="2" charset="2"/>
              <a:buChar char="Ø"/>
            </a:pPr>
            <a:r>
              <a:rPr lang="en-US" sz="2000" dirty="0" smtClean="0">
                <a:latin typeface="Times New Roman" pitchFamily="18" charset="0"/>
                <a:cs typeface="Times New Roman" pitchFamily="18" charset="0"/>
              </a:rPr>
              <a:t>Things to be noted when choosing microcontroller:-</a:t>
            </a:r>
          </a:p>
          <a:p>
            <a:pPr marL="539496" indent="-457200" algn="just">
              <a:buFont typeface="Wingdings" pitchFamily="2" charset="2"/>
              <a:buChar char="q"/>
            </a:pPr>
            <a:r>
              <a:rPr lang="en-US" sz="2000" dirty="0" smtClean="0">
                <a:latin typeface="Times New Roman" pitchFamily="18" charset="0"/>
                <a:cs typeface="Times New Roman" pitchFamily="18" charset="0"/>
              </a:rPr>
              <a:t>Application</a:t>
            </a:r>
          </a:p>
          <a:p>
            <a:pPr marL="539496" indent="-457200" algn="just">
              <a:buFont typeface="Wingdings" pitchFamily="2" charset="2"/>
              <a:buChar char="q"/>
            </a:pPr>
            <a:r>
              <a:rPr lang="en-US" sz="2000" dirty="0" smtClean="0">
                <a:latin typeface="Times New Roman" pitchFamily="18" charset="0"/>
                <a:cs typeface="Times New Roman" pitchFamily="18" charset="0"/>
              </a:rPr>
              <a:t>Performance, Price</a:t>
            </a:r>
          </a:p>
          <a:p>
            <a:pPr marL="539496" indent="-457200" algn="just">
              <a:buFont typeface="Wingdings" pitchFamily="2" charset="2"/>
              <a:buChar char="q"/>
            </a:pPr>
            <a:r>
              <a:rPr lang="en-US" sz="2000" dirty="0" smtClean="0">
                <a:latin typeface="Times New Roman" pitchFamily="18" charset="0"/>
                <a:cs typeface="Times New Roman" pitchFamily="18" charset="0"/>
              </a:rPr>
              <a:t>Availability of Tools</a:t>
            </a:r>
          </a:p>
          <a:p>
            <a:pPr marL="539496" indent="-457200" algn="just">
              <a:buFont typeface="Wingdings" pitchFamily="2" charset="2"/>
              <a:buChar char="q"/>
            </a:pPr>
            <a:r>
              <a:rPr lang="en-US" sz="2000" dirty="0" smtClean="0">
                <a:latin typeface="Times New Roman" pitchFamily="18" charset="0"/>
                <a:cs typeface="Times New Roman" pitchFamily="18" charset="0"/>
              </a:rPr>
              <a:t>Special Capabilities</a:t>
            </a:r>
          </a:p>
          <a:p>
            <a:pPr marL="539496" indent="-457200" algn="just">
              <a:buNone/>
            </a:pPr>
            <a:endParaRPr lang="en-US" sz="2000" dirty="0" smtClean="0">
              <a:latin typeface="Times New Roman" pitchFamily="18" charset="0"/>
              <a:cs typeface="Times New Roman" pitchFamily="18" charset="0"/>
            </a:endParaRPr>
          </a:p>
          <a:p>
            <a:pPr marL="539496" indent="-457200" algn="just">
              <a:buNone/>
            </a:pPr>
            <a:r>
              <a:rPr lang="en-US" sz="2000" b="1" dirty="0" smtClean="0">
                <a:latin typeface="Times New Roman" pitchFamily="18" charset="0"/>
                <a:cs typeface="Times New Roman" pitchFamily="18" charset="0"/>
              </a:rPr>
              <a:t>MICROPROCESSOR:</a:t>
            </a:r>
          </a:p>
          <a:p>
            <a:pPr marL="539496" indent="-457200" algn="just">
              <a:buFont typeface="Wingdings" pitchFamily="2" charset="2"/>
              <a:buChar char="Ø"/>
            </a:pPr>
            <a:r>
              <a:rPr lang="en-US" sz="2000" dirty="0" smtClean="0">
                <a:latin typeface="Times New Roman" pitchFamily="18" charset="0"/>
                <a:cs typeface="Times New Roman" pitchFamily="18" charset="0"/>
              </a:rPr>
              <a:t>A microprocessor is a computer processor wherein the data processing logic and control is included on a single integrated circuit, or a small number of integrated circuits.</a:t>
            </a:r>
          </a:p>
          <a:p>
            <a:pPr marL="539496" indent="-457200" algn="just">
              <a:buFont typeface="Wingdings" pitchFamily="2" charset="2"/>
              <a:buChar char="Ø"/>
            </a:pPr>
            <a:r>
              <a:rPr lang="en-US" sz="2000" dirty="0" smtClean="0">
                <a:latin typeface="Times New Roman" pitchFamily="18" charset="0"/>
                <a:cs typeface="Times New Roman" pitchFamily="18" charset="0"/>
              </a:rPr>
              <a:t>All separate components, More flexible, More design complexity.</a:t>
            </a:r>
          </a:p>
          <a:p>
            <a:pPr marL="539496" indent="-457200" algn="just">
              <a:buNone/>
            </a:pPr>
            <a:endParaRPr lang="en-US" sz="20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28600"/>
            <a:ext cx="7498080" cy="762000"/>
          </a:xfrm>
        </p:spPr>
        <p:txBody>
          <a:bodyPr/>
          <a:lstStyle/>
          <a:p>
            <a:r>
              <a:rPr lang="en-US" dirty="0" smtClean="0">
                <a:solidFill>
                  <a:schemeClr val="accent4">
                    <a:lumMod val="50000"/>
                  </a:schemeClr>
                </a:solidFill>
                <a:latin typeface="Times New Roman" pitchFamily="18" charset="0"/>
                <a:cs typeface="Times New Roman" pitchFamily="18" charset="0"/>
              </a:rPr>
              <a:t>EMBEDDED SYSTEMS</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371600" y="914400"/>
            <a:ext cx="7498080" cy="5715000"/>
          </a:xfrm>
        </p:spPr>
        <p:txBody>
          <a:bodyPr>
            <a:normAutofit/>
          </a:bodyPr>
          <a:lstStyle/>
          <a:p>
            <a:pPr algn="just">
              <a:lnSpc>
                <a:spcPct val="150000"/>
              </a:lnSpc>
              <a:buFont typeface="Wingdings" pitchFamily="2" charset="2"/>
              <a:buChar char="Ø"/>
            </a:pPr>
            <a:r>
              <a:rPr lang="en-US" sz="2000" dirty="0" smtClean="0">
                <a:latin typeface="Times New Roman" pitchFamily="18" charset="0"/>
                <a:cs typeface="Times New Roman" pitchFamily="18" charset="0"/>
              </a:rPr>
              <a:t>Any combination of Hardware and Software which is intended to do a specific task can be called as an Embedded system.</a:t>
            </a:r>
          </a:p>
          <a:p>
            <a:pPr algn="just">
              <a:lnSpc>
                <a:spcPct val="150000"/>
              </a:lnSpc>
              <a:buFont typeface="Wingdings" pitchFamily="2" charset="2"/>
              <a:buChar char="Ø"/>
            </a:pPr>
            <a:r>
              <a:rPr lang="en-US" sz="2000" dirty="0" smtClean="0">
                <a:latin typeface="Times New Roman" pitchFamily="18" charset="0"/>
                <a:cs typeface="Times New Roman" pitchFamily="18" charset="0"/>
              </a:rPr>
              <a:t>Categories-Stand-alone-Real Time, Networked, Mobile</a:t>
            </a:r>
          </a:p>
          <a:p>
            <a:pPr algn="just">
              <a:lnSpc>
                <a:spcPct val="150000"/>
              </a:lnSpc>
              <a:buFont typeface="Wingdings" pitchFamily="2" charset="2"/>
              <a:buChar char="Ø"/>
            </a:pPr>
            <a:r>
              <a:rPr lang="en-US" sz="2000" dirty="0" smtClean="0">
                <a:latin typeface="Times New Roman" pitchFamily="18" charset="0"/>
                <a:cs typeface="Times New Roman" pitchFamily="18" charset="0"/>
              </a:rPr>
              <a:t>Challenges in ES-Efficient Input/output, Embedding an OS, Code Optimization Testing and Debugging.</a:t>
            </a:r>
          </a:p>
          <a:p>
            <a:pPr algn="just">
              <a:lnSpc>
                <a:spcPct val="150000"/>
              </a:lnSpc>
              <a:buFont typeface="Wingdings" pitchFamily="2" charset="2"/>
              <a:buChar char="Ø"/>
            </a:pPr>
            <a:endParaRPr lang="en-US" sz="2000" dirty="0" smtClean="0">
              <a:latin typeface="Times New Roman" pitchFamily="18" charset="0"/>
              <a:cs typeface="Times New Roman" pitchFamily="18" charset="0"/>
            </a:endParaRPr>
          </a:p>
          <a:p>
            <a:pPr algn="just">
              <a:lnSpc>
                <a:spcPct val="150000"/>
              </a:lnSpc>
              <a:buNone/>
            </a:pPr>
            <a:r>
              <a:rPr lang="en-US" sz="2000" b="1" dirty="0" smtClean="0">
                <a:latin typeface="Times New Roman" pitchFamily="18" charset="0"/>
                <a:cs typeface="Times New Roman" pitchFamily="18" charset="0"/>
              </a:rPr>
              <a:t>Real Time Aspects:</a:t>
            </a:r>
          </a:p>
          <a:p>
            <a:pPr algn="just">
              <a:lnSpc>
                <a:spcPct val="150000"/>
              </a:lnSpc>
            </a:pPr>
            <a:r>
              <a:rPr lang="en-US" sz="2000" b="1" dirty="0" smtClean="0">
                <a:latin typeface="Times New Roman" pitchFamily="18" charset="0"/>
                <a:cs typeface="Times New Roman" pitchFamily="18" charset="0"/>
              </a:rPr>
              <a:t>Hard Real Time– </a:t>
            </a:r>
            <a:r>
              <a:rPr lang="en-US" sz="2000" dirty="0" smtClean="0">
                <a:latin typeface="Times New Roman" pitchFamily="18" charset="0"/>
                <a:cs typeface="Times New Roman" pitchFamily="18" charset="0"/>
              </a:rPr>
              <a:t>Should meet its deadline Life Critical Application.</a:t>
            </a:r>
          </a:p>
          <a:p>
            <a:pPr algn="just">
              <a:lnSpc>
                <a:spcPct val="150000"/>
              </a:lnSpc>
            </a:pPr>
            <a:r>
              <a:rPr lang="en-US" sz="2000" b="1" dirty="0" smtClean="0">
                <a:latin typeface="Times New Roman" pitchFamily="18" charset="0"/>
                <a:cs typeface="Times New Roman" pitchFamily="18" charset="0"/>
              </a:rPr>
              <a:t>Firm Real Time – </a:t>
            </a:r>
            <a:r>
              <a:rPr lang="en-US" sz="2000" dirty="0" smtClean="0">
                <a:latin typeface="Times New Roman" pitchFamily="18" charset="0"/>
                <a:cs typeface="Times New Roman" pitchFamily="18" charset="0"/>
              </a:rPr>
              <a:t>Similar to Hard Real Time.</a:t>
            </a:r>
          </a:p>
          <a:p>
            <a:pPr algn="just">
              <a:lnSpc>
                <a:spcPct val="150000"/>
              </a:lnSpc>
            </a:pPr>
            <a:r>
              <a:rPr lang="en-US" sz="2000" b="1" dirty="0" smtClean="0">
                <a:latin typeface="Times New Roman" pitchFamily="18" charset="0"/>
                <a:cs typeface="Times New Roman" pitchFamily="18" charset="0"/>
              </a:rPr>
              <a:t>Soft Real Time- </a:t>
            </a:r>
            <a:r>
              <a:rPr lang="en-US" sz="2000" dirty="0" smtClean="0">
                <a:latin typeface="Times New Roman" pitchFamily="18" charset="0"/>
                <a:cs typeface="Times New Roman" pitchFamily="18" charset="0"/>
              </a:rPr>
              <a:t>Can have tolerance in meeting its deadline.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52400"/>
            <a:ext cx="7498080" cy="762000"/>
          </a:xfrm>
        </p:spPr>
        <p:txBody>
          <a:bodyPr/>
          <a:lstStyle/>
          <a:p>
            <a:r>
              <a:rPr lang="en-US" dirty="0" smtClean="0">
                <a:solidFill>
                  <a:schemeClr val="accent4">
                    <a:lumMod val="50000"/>
                  </a:schemeClr>
                </a:solidFill>
                <a:latin typeface="Times New Roman" pitchFamily="18" charset="0"/>
                <a:cs typeface="Times New Roman" pitchFamily="18" charset="0"/>
              </a:rPr>
              <a:t>Installation of Software and LED</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371600" y="990600"/>
            <a:ext cx="7498080" cy="5562600"/>
          </a:xfrm>
        </p:spPr>
        <p:txBody>
          <a:bodyPr>
            <a:normAutofit/>
          </a:bodyPr>
          <a:lstStyle/>
          <a:p>
            <a:r>
              <a:rPr lang="en-US" sz="2000" dirty="0" smtClean="0">
                <a:latin typeface="Times New Roman" pitchFamily="18" charset="0"/>
                <a:cs typeface="Times New Roman" pitchFamily="18" charset="0"/>
              </a:rPr>
              <a:t>We have Installed the following software’s.</a:t>
            </a:r>
          </a:p>
          <a:p>
            <a:pPr>
              <a:buFont typeface="Wingdings" pitchFamily="2" charset="2"/>
              <a:buChar char="Ø"/>
            </a:pPr>
            <a:r>
              <a:rPr lang="en-US" sz="2000" dirty="0" smtClean="0">
                <a:latin typeface="Times New Roman" pitchFamily="18" charset="0"/>
                <a:cs typeface="Times New Roman" pitchFamily="18" charset="0"/>
              </a:rPr>
              <a:t>MPLAB X IDE</a:t>
            </a:r>
          </a:p>
          <a:p>
            <a:pPr>
              <a:buFont typeface="Wingdings" pitchFamily="2" charset="2"/>
              <a:buChar char="Ø"/>
            </a:pPr>
            <a:r>
              <a:rPr lang="en-US" sz="2000" dirty="0" smtClean="0">
                <a:latin typeface="Times New Roman" pitchFamily="18" charset="0"/>
                <a:cs typeface="Times New Roman" pitchFamily="18" charset="0"/>
              </a:rPr>
              <a:t>Picsim Lab</a:t>
            </a:r>
          </a:p>
          <a:p>
            <a:pPr>
              <a:buFont typeface="Wingdings" pitchFamily="2" charset="2"/>
              <a:buChar char="Ø"/>
            </a:pPr>
            <a:r>
              <a:rPr lang="en-US" sz="2000" dirty="0" smtClean="0">
                <a:latin typeface="Times New Roman" pitchFamily="18" charset="0"/>
                <a:cs typeface="Times New Roman" pitchFamily="18" charset="0"/>
              </a:rPr>
              <a:t>Xc8 compiler</a:t>
            </a:r>
          </a:p>
          <a:p>
            <a:pPr>
              <a:buFont typeface="Wingdings" pitchFamily="2" charset="2"/>
              <a:buChar char="Ø"/>
            </a:pPr>
            <a:endParaRPr lang="en-US" sz="2000" dirty="0" smtClean="0">
              <a:latin typeface="Times New Roman" pitchFamily="18" charset="0"/>
              <a:cs typeface="Times New Roman" pitchFamily="18" charset="0"/>
            </a:endParaRPr>
          </a:p>
          <a:p>
            <a:pPr>
              <a:buNone/>
            </a:pPr>
            <a:r>
              <a:rPr lang="en-US" sz="2000" b="1" dirty="0" smtClean="0">
                <a:latin typeface="Times New Roman" pitchFamily="18" charset="0"/>
                <a:cs typeface="Times New Roman" pitchFamily="18" charset="0"/>
              </a:rPr>
              <a:t>Interfaces LED’s Introduction:</a:t>
            </a:r>
          </a:p>
          <a:p>
            <a:pPr algn="just">
              <a:buFont typeface="Wingdings" pitchFamily="2" charset="2"/>
              <a:buChar char="Ø"/>
            </a:pPr>
            <a:r>
              <a:rPr lang="en-US" sz="2000" dirty="0" smtClean="0">
                <a:latin typeface="Times New Roman" pitchFamily="18" charset="0"/>
                <a:cs typeface="Times New Roman" pitchFamily="18" charset="0"/>
              </a:rPr>
              <a:t>Simplest device used in most on the embedded application as feedback, works just like diodes.</a:t>
            </a:r>
          </a:p>
          <a:p>
            <a:pPr>
              <a:buNone/>
            </a:pPr>
            <a:r>
              <a:rPr lang="en-US" sz="2000" b="1" dirty="0" smtClean="0">
                <a:latin typeface="Times New Roman" pitchFamily="18" charset="0"/>
                <a:cs typeface="Times New Roman" pitchFamily="18" charset="0"/>
              </a:rPr>
              <a:t>LED basic program demo:</a:t>
            </a:r>
          </a:p>
          <a:p>
            <a:pPr algn="just">
              <a:buFont typeface="Wingdings" pitchFamily="2" charset="2"/>
              <a:buChar char="Ø"/>
            </a:pPr>
            <a:r>
              <a:rPr lang="en-US" sz="2000" dirty="0" smtClean="0">
                <a:latin typeface="Times New Roman" pitchFamily="18" charset="0"/>
                <a:cs typeface="Times New Roman" pitchFamily="18" charset="0"/>
              </a:rPr>
              <a:t>Basic LED program-Toggling LED’s connected to port B(PIC16F877A).</a:t>
            </a:r>
          </a:p>
          <a:p>
            <a:pPr algn="just">
              <a:buFont typeface="Wingdings" pitchFamily="2" charset="2"/>
              <a:buChar char="Ø"/>
            </a:pPr>
            <a:r>
              <a:rPr lang="en-US" sz="2000" dirty="0" smtClean="0">
                <a:latin typeface="Times New Roman" pitchFamily="18" charset="0"/>
                <a:cs typeface="Times New Roman" pitchFamily="18" charset="0"/>
              </a:rPr>
              <a:t>Build hex file in mplab x ide software then in picsim lab software load the hex file in.</a:t>
            </a:r>
          </a:p>
          <a:p>
            <a:pPr algn="just"/>
            <a:r>
              <a:rPr lang="en-US" sz="2000" dirty="0" smtClean="0">
                <a:latin typeface="Times New Roman" pitchFamily="18" charset="0"/>
                <a:cs typeface="Times New Roman" pitchFamily="18" charset="0"/>
              </a:rPr>
              <a:t>Board-</a:t>
            </a:r>
            <a:r>
              <a:rPr lang="en-US" sz="2000" dirty="0" err="1" smtClean="0">
                <a:latin typeface="Times New Roman" pitchFamily="18" charset="0"/>
                <a:cs typeface="Times New Roman" pitchFamily="18" charset="0"/>
              </a:rPr>
              <a:t>pic</a:t>
            </a:r>
            <a:r>
              <a:rPr lang="en-US" sz="2000" dirty="0" smtClean="0">
                <a:latin typeface="Times New Roman" pitchFamily="18" charset="0"/>
                <a:cs typeface="Times New Roman" pitchFamily="18" charset="0"/>
              </a:rPr>
              <a:t> genios board.</a:t>
            </a:r>
          </a:p>
          <a:p>
            <a:pPr algn="just"/>
            <a:r>
              <a:rPr lang="en-US" sz="2000" dirty="0" smtClean="0">
                <a:latin typeface="Times New Roman" pitchFamily="18" charset="0"/>
                <a:cs typeface="Times New Roman" pitchFamily="18" charset="0"/>
              </a:rPr>
              <a:t>Microcontroller-PIC16F877A.                   </a:t>
            </a:r>
          </a:p>
          <a:p>
            <a:pPr>
              <a:buFont typeface="Wingdings" pitchFamily="2" charset="2"/>
              <a:buChar char="Ø"/>
            </a:pPr>
            <a:endParaRPr lang="en-US" sz="2000" b="1" dirty="0" smtClean="0">
              <a:latin typeface="Times New Roman" pitchFamily="18" charset="0"/>
              <a:cs typeface="Times New Roman"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0"/>
            <a:ext cx="7498080" cy="1066800"/>
          </a:xfrm>
        </p:spPr>
        <p:txBody>
          <a:bodyPr/>
          <a:lstStyle/>
          <a:p>
            <a:r>
              <a:rPr lang="en-US" dirty="0" smtClean="0">
                <a:solidFill>
                  <a:schemeClr val="accent4">
                    <a:lumMod val="50000"/>
                  </a:schemeClr>
                </a:solidFill>
                <a:latin typeface="Times New Roman" pitchFamily="18" charset="0"/>
                <a:cs typeface="Times New Roman" pitchFamily="18" charset="0"/>
              </a:rPr>
              <a:t>MPLAB X IDE</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447800" y="914400"/>
            <a:ext cx="7498080" cy="5715000"/>
          </a:xfrm>
        </p:spPr>
        <p:txBody>
          <a:bodyPr>
            <a:normAutofit/>
          </a:bodyPr>
          <a:lstStyle/>
          <a:p>
            <a:pPr algn="just">
              <a:lnSpc>
                <a:spcPct val="150000"/>
              </a:lnSpc>
              <a:buFont typeface="Wingdings" pitchFamily="2" charset="2"/>
              <a:buChar char="Ø"/>
            </a:pPr>
            <a:r>
              <a:rPr lang="en-US" sz="2000" dirty="0" smtClean="0">
                <a:latin typeface="Times New Roman" pitchFamily="18" charset="0"/>
                <a:cs typeface="Times New Roman" pitchFamily="18" charset="0"/>
              </a:rPr>
              <a:t>MPLAB X IDE is an expandable, highly configurable software program that incorporates powerful tools to helps you discover, configure, develop, debug and qualify embedded design for most of our microcontroller and digital signal controllers.</a:t>
            </a:r>
          </a:p>
          <a:p>
            <a:pPr algn="just">
              <a:lnSpc>
                <a:spcPct val="150000"/>
              </a:lnSpc>
              <a:buFont typeface="Wingdings" pitchFamily="2" charset="2"/>
              <a:buChar char="Ø"/>
            </a:pPr>
            <a:r>
              <a:rPr lang="en-US" sz="2000" dirty="0" smtClean="0">
                <a:latin typeface="Times New Roman" pitchFamily="18" charset="0"/>
                <a:cs typeface="Times New Roman" pitchFamily="18" charset="0"/>
              </a:rPr>
              <a:t>MPLAB supports project management, editing, debugging and programming of Microchip 8-bit, 16-bit and 32-bit PIC microcontrollers. It only works on Microsoft Windows.</a:t>
            </a:r>
          </a:p>
          <a:p>
            <a:pPr algn="just">
              <a:lnSpc>
                <a:spcPct val="150000"/>
              </a:lnSpc>
              <a:buFont typeface="Wingdings" pitchFamily="2" charset="2"/>
              <a:buChar char="Ø"/>
            </a:pPr>
            <a:r>
              <a:rPr lang="en-US" sz="2000" dirty="0" smtClean="0">
                <a:latin typeface="Times New Roman" pitchFamily="18" charset="0"/>
                <a:cs typeface="Times New Roman" pitchFamily="18" charset="0"/>
              </a:rPr>
              <a:t>MPLAB is a proprietary freeware integrated development environment for the development of embedded applications on PIC and dsPIC microcontrollers, and is developed by Microchip Technology.</a:t>
            </a:r>
            <a:endParaRPr lang="en-US" sz="2000" dirty="0">
              <a:latin typeface="Times New Roman" pitchFamily="18" charset="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0"/>
            <a:ext cx="7498080" cy="914400"/>
          </a:xfrm>
        </p:spPr>
        <p:txBody>
          <a:bodyPr/>
          <a:lstStyle/>
          <a:p>
            <a:r>
              <a:rPr lang="en-US" dirty="0" smtClean="0">
                <a:solidFill>
                  <a:schemeClr val="accent4">
                    <a:lumMod val="50000"/>
                  </a:schemeClr>
                </a:solidFill>
                <a:latin typeface="Times New Roman" pitchFamily="18" charset="0"/>
                <a:cs typeface="Times New Roman" pitchFamily="18" charset="0"/>
              </a:rPr>
              <a:t>PICSIM LAB</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371600" y="914400"/>
            <a:ext cx="7498080" cy="2057400"/>
          </a:xfrm>
        </p:spPr>
        <p:txBody>
          <a:bodyPr>
            <a:normAutofit/>
          </a:bodyPr>
          <a:lstStyle/>
          <a:p>
            <a:pPr algn="just">
              <a:lnSpc>
                <a:spcPct val="150000"/>
              </a:lnSpc>
              <a:buFont typeface="Wingdings" pitchFamily="2" charset="2"/>
              <a:buChar char="Ø"/>
            </a:pPr>
            <a:r>
              <a:rPr lang="en-US" sz="2000" dirty="0" smtClean="0">
                <a:latin typeface="Times New Roman" pitchFamily="18" charset="0"/>
                <a:cs typeface="Times New Roman" pitchFamily="18" charset="0"/>
              </a:rPr>
              <a:t>PicsimLab is a real-time emulate of development boards with integrated MPLABX/</a:t>
            </a:r>
            <a:r>
              <a:rPr lang="en-US" sz="2000" dirty="0" err="1" smtClean="0">
                <a:latin typeface="Times New Roman" pitchFamily="18" charset="0"/>
                <a:cs typeface="Times New Roman" pitchFamily="18" charset="0"/>
              </a:rPr>
              <a:t>avr-gdb</a:t>
            </a:r>
            <a:r>
              <a:rPr lang="en-US" sz="2000" dirty="0" smtClean="0">
                <a:latin typeface="Times New Roman" pitchFamily="18" charset="0"/>
                <a:cs typeface="Times New Roman" pitchFamily="18" charset="0"/>
              </a:rPr>
              <a:t> debugger. For code editing and debugging the same tools used for a real board should be used with PicsimLab, such as MPLABX or Arduino IDE.</a:t>
            </a:r>
          </a:p>
          <a:p>
            <a:pPr algn="just">
              <a:lnSpc>
                <a:spcPct val="150000"/>
              </a:lnSpc>
              <a:buFont typeface="Wingdings" pitchFamily="2" charset="2"/>
              <a:buChar char="Ø"/>
            </a:pPr>
            <a:endParaRPr lang="en-US" sz="2000" dirty="0">
              <a:latin typeface="Times New Roman" pitchFamily="18" charset="0"/>
              <a:cs typeface="Times New Roman" pitchFamily="18" charset="0"/>
            </a:endParaRPr>
          </a:p>
        </p:txBody>
      </p:sp>
      <p:sp>
        <p:nvSpPr>
          <p:cNvPr id="4" name="Title 1"/>
          <p:cNvSpPr txBox="1">
            <a:spLocks/>
          </p:cNvSpPr>
          <p:nvPr/>
        </p:nvSpPr>
        <p:spPr>
          <a:xfrm>
            <a:off x="1371600" y="2971800"/>
            <a:ext cx="7498080" cy="914400"/>
          </a:xfrm>
          <a:prstGeom prst="rect">
            <a:avLst/>
          </a:prstGeom>
        </p:spPr>
        <p:txBody>
          <a:bodyPr anchor="ct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z="4300" dirty="0" smtClean="0">
                <a:solidFill>
                  <a:schemeClr val="accent4">
                    <a:lumMod val="50000"/>
                  </a:schemeClr>
                </a:solidFill>
                <a:effectLst>
                  <a:outerShdw blurRad="50000" dist="30000" dir="5400000" algn="tl" rotWithShape="0">
                    <a:srgbClr val="000000">
                      <a:alpha val="30000"/>
                    </a:srgbClr>
                  </a:outerShdw>
                </a:effectLst>
                <a:latin typeface="Times New Roman" pitchFamily="18" charset="0"/>
                <a:ea typeface="+mj-ea"/>
                <a:cs typeface="Times New Roman" pitchFamily="18" charset="0"/>
              </a:rPr>
              <a:t>Xc8 COMPILER</a:t>
            </a:r>
            <a:endParaRPr kumimoji="0" lang="en-US" sz="4300" b="0" i="0" u="none" strike="noStrike" kern="1200" cap="none" spc="0" normalizeH="0" baseline="0" noProof="0" dirty="0">
              <a:ln>
                <a:noFill/>
              </a:ln>
              <a:solidFill>
                <a:schemeClr val="accent4">
                  <a:lumMod val="50000"/>
                </a:schemeClr>
              </a:solidFill>
              <a:effectLst>
                <a:outerShdw blurRad="50000" dist="30000" dir="5400000" algn="tl" rotWithShape="0">
                  <a:srgbClr val="000000">
                    <a:alpha val="30000"/>
                  </a:srgbClr>
                </a:outerShdw>
              </a:effectLst>
              <a:uLnTx/>
              <a:uFillTx/>
              <a:latin typeface="Times New Roman" pitchFamily="18" charset="0"/>
              <a:ea typeface="+mj-ea"/>
              <a:cs typeface="Times New Roman" pitchFamily="18" charset="0"/>
            </a:endParaRPr>
          </a:p>
        </p:txBody>
      </p:sp>
      <p:sp>
        <p:nvSpPr>
          <p:cNvPr id="5" name="Content Placeholder 2"/>
          <p:cNvSpPr txBox="1">
            <a:spLocks/>
          </p:cNvSpPr>
          <p:nvPr/>
        </p:nvSpPr>
        <p:spPr>
          <a:xfrm>
            <a:off x="1447800" y="3810000"/>
            <a:ext cx="7498080" cy="2743200"/>
          </a:xfrm>
          <a:prstGeom prst="rect">
            <a:avLst/>
          </a:prstGeom>
        </p:spPr>
        <p:txBody>
          <a:bodyPr>
            <a:normAutofit/>
          </a:bodyPr>
          <a:lstStyle/>
          <a:p>
            <a:pPr marL="365760" marR="0" lvl="0" indent="-283464" algn="just" defTabSz="914400" rtl="0" eaLnBrk="1" fontAlgn="auto" latinLnBrk="0" hangingPunct="1">
              <a:lnSpc>
                <a:spcPct val="150000"/>
              </a:lnSpc>
              <a:spcBef>
                <a:spcPts val="600"/>
              </a:spcBef>
              <a:spcAft>
                <a:spcPts val="0"/>
              </a:spcAft>
              <a:buClr>
                <a:schemeClr val="accent1"/>
              </a:buClr>
              <a:buSzPct val="80000"/>
              <a:buFont typeface="Wingdings" pitchFamily="2" charset="2"/>
              <a:buChar char="Ø"/>
              <a:tabLst/>
              <a:defRPr/>
            </a:pPr>
            <a:r>
              <a:rPr lang="en-US" sz="2000" dirty="0" smtClean="0">
                <a:latin typeface="Times New Roman" pitchFamily="18" charset="0"/>
                <a:cs typeface="Times New Roman" pitchFamily="18" charset="0"/>
              </a:rPr>
              <a:t>Xc8 is a C compiler from Microchip for 8-bit PICs. Both programs run on windows, Max OS X, and Linux.</a:t>
            </a:r>
            <a:endParaRPr kumimoji="0" lang="en-US" sz="2000" b="0" i="0" u="none" strike="noStrike" kern="1200" cap="none" spc="0" normalizeH="0" baseline="0" noProof="0" dirty="0" smtClean="0">
              <a:ln>
                <a:noFill/>
              </a:ln>
              <a:solidFill>
                <a:schemeClr val="tx1"/>
              </a:solidFill>
              <a:effectLst/>
              <a:uLnTx/>
              <a:uFillTx/>
              <a:latin typeface="Times New Roman" pitchFamily="18" charset="0"/>
              <a:ea typeface="+mn-ea"/>
              <a:cs typeface="Times New Roman" pitchFamily="18" charset="0"/>
            </a:endParaRPr>
          </a:p>
          <a:p>
            <a:pPr marL="365760" marR="0" lvl="0" indent="-283464" algn="just" defTabSz="914400" rtl="0" eaLnBrk="1" fontAlgn="auto" latinLnBrk="0" hangingPunct="1">
              <a:lnSpc>
                <a:spcPct val="150000"/>
              </a:lnSpc>
              <a:spcBef>
                <a:spcPts val="600"/>
              </a:spcBef>
              <a:spcAft>
                <a:spcPts val="0"/>
              </a:spcAft>
              <a:buClr>
                <a:schemeClr val="accent1"/>
              </a:buClr>
              <a:buSzPct val="80000"/>
              <a:buFont typeface="Wingdings" pitchFamily="2" charset="2"/>
              <a:buChar char="Ø"/>
              <a:tabLst/>
              <a:defRPr/>
            </a:pPr>
            <a:endParaRPr kumimoji="0" lang="en-US" sz="2000" b="0" i="0" u="none" strike="noStrike" kern="1200" cap="none" spc="0" normalizeH="0" baseline="0" noProof="0" dirty="0">
              <a:ln>
                <a:noFill/>
              </a:ln>
              <a:solidFill>
                <a:schemeClr val="tx1"/>
              </a:solidFill>
              <a:effectLst/>
              <a:uLnTx/>
              <a:uFillTx/>
              <a:latin typeface="Times New Roman" pitchFamily="18" charset="0"/>
              <a:ea typeface="+mn-ea"/>
              <a:cs typeface="Times New Roman"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066800"/>
          </a:xfrm>
        </p:spPr>
        <p:txBody>
          <a:bodyPr>
            <a:normAutofit/>
          </a:bodyPr>
          <a:lstStyle/>
          <a:p>
            <a:r>
              <a:rPr lang="en-US" dirty="0" smtClean="0">
                <a:solidFill>
                  <a:schemeClr val="accent4">
                    <a:lumMod val="50000"/>
                  </a:schemeClr>
                </a:solidFill>
                <a:latin typeface="Times New Roman" pitchFamily="18" charset="0"/>
                <a:cs typeface="Times New Roman" pitchFamily="18" charset="0"/>
              </a:rPr>
              <a:t>PICGenios-PIC16F877A</a:t>
            </a:r>
            <a:endParaRPr lang="en-US" dirty="0">
              <a:solidFill>
                <a:schemeClr val="accent4">
                  <a:lumMod val="50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1447800" y="914400"/>
            <a:ext cx="7498080" cy="5562600"/>
          </a:xfrm>
        </p:spPr>
        <p:txBody>
          <a:bodyPr>
            <a:normAutofit/>
          </a:bodyPr>
          <a:lstStyle/>
          <a:p>
            <a:pPr algn="just">
              <a:lnSpc>
                <a:spcPct val="150000"/>
              </a:lnSpc>
              <a:buFont typeface="Wingdings" pitchFamily="2" charset="2"/>
              <a:buChar char="Ø"/>
            </a:pPr>
            <a:r>
              <a:rPr lang="en-US" sz="2000" dirty="0" smtClean="0">
                <a:latin typeface="Times New Roman" pitchFamily="18" charset="0"/>
                <a:cs typeface="Times New Roman" pitchFamily="18" charset="0"/>
              </a:rPr>
              <a:t>The PIC16F877A features 256 bytes of EEPROM data memory, self programming, an LCD, 2 Comparators, 8 channels of 10-bit Analog-to-Digital converter, 2 capture/compare/PWM function, the synchronous serial port can be configured as either 3-wire Serial Peripheral </a:t>
            </a:r>
            <a:r>
              <a:rPr lang="en-US" sz="2000" dirty="0" smtClean="0">
                <a:latin typeface="Times New Roman" pitchFamily="18" charset="0"/>
                <a:cs typeface="Times New Roman" pitchFamily="18" charset="0"/>
              </a:rPr>
              <a:t>Interface (SPI) or the 2-wire Inter-Integrated.</a:t>
            </a:r>
          </a:p>
          <a:p>
            <a:pPr algn="just">
              <a:lnSpc>
                <a:spcPct val="150000"/>
              </a:lnSpc>
              <a:buFont typeface="Wingdings" pitchFamily="2" charset="2"/>
              <a:buChar char="Ø"/>
            </a:pPr>
            <a:r>
              <a:rPr lang="en-US" sz="2000" dirty="0" smtClean="0">
                <a:latin typeface="Times New Roman" pitchFamily="18" charset="0"/>
                <a:cs typeface="Times New Roman" pitchFamily="18" charset="0"/>
              </a:rPr>
              <a:t>PIC16F877A is a 40-pin PIC Microcontroller, designed using RISC architecture, manufactured by Microchip and is used in Embedded Projects. It has five Ports on it, starting from Port A to Port E. It has three Timers in it, two of which are 8-bit Timers while 1 is of 16 Bit.</a:t>
            </a:r>
          </a:p>
          <a:p>
            <a:pPr algn="just">
              <a:lnSpc>
                <a:spcPct val="150000"/>
              </a:lnSpc>
              <a:buFont typeface="Wingdings" pitchFamily="2" charset="2"/>
              <a:buChar char="Ø"/>
            </a:pPr>
            <a:endParaRPr lang="en-US" sz="2000" dirty="0">
              <a:latin typeface="Times New Roman" pitchFamily="18" charset="0"/>
              <a:cs typeface="Times New Roman"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237</TotalTime>
  <Words>1275</Words>
  <Application>Microsoft Office PowerPoint</Application>
  <PresentationFormat>On-screen Show (4:3)</PresentationFormat>
  <Paragraphs>146</Paragraphs>
  <Slides>33</Slides>
  <Notes>0</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Solstice</vt:lpstr>
      <vt:lpstr>WASHING MACHINE SIMULATION</vt:lpstr>
      <vt:lpstr>C-Programming</vt:lpstr>
      <vt:lpstr>Learnt from Embedded C</vt:lpstr>
      <vt:lpstr>Micro Controller</vt:lpstr>
      <vt:lpstr>EMBEDDED SYSTEMS</vt:lpstr>
      <vt:lpstr>Installation of Software and LED</vt:lpstr>
      <vt:lpstr>MPLAB X IDE</vt:lpstr>
      <vt:lpstr>PICSIM LAB</vt:lpstr>
      <vt:lpstr>PICGenios-PIC16F877A</vt:lpstr>
      <vt:lpstr>PIC16F877A BOARD</vt:lpstr>
      <vt:lpstr>PIC16F877A BOARD ARCHITECTURE</vt:lpstr>
      <vt:lpstr>CLCD</vt:lpstr>
      <vt:lpstr>DATA PROCESSION IN CLCD</vt:lpstr>
      <vt:lpstr>TACTILE SWITCHES</vt:lpstr>
      <vt:lpstr>MATRIX KEYPAD</vt:lpstr>
      <vt:lpstr>TIMERS</vt:lpstr>
      <vt:lpstr>WASHING MACHINE SIMULATION USING PICSIMLAB SOFTWARE</vt:lpstr>
      <vt:lpstr>Powering on of washing machine</vt:lpstr>
      <vt:lpstr>Washing Machine is in ON mode</vt:lpstr>
      <vt:lpstr>Select the Washing Program</vt:lpstr>
      <vt:lpstr>Select the Washing Program</vt:lpstr>
      <vt:lpstr>Select the types of Clothes</vt:lpstr>
      <vt:lpstr>Select the types of Clothes</vt:lpstr>
      <vt:lpstr>Select the types of Clothes</vt:lpstr>
      <vt:lpstr>Select the Water Level</vt:lpstr>
      <vt:lpstr>Select the Water Level</vt:lpstr>
      <vt:lpstr>Select the Water Level</vt:lpstr>
      <vt:lpstr>Start and Stop of Wash</vt:lpstr>
      <vt:lpstr>Setting up the Washing Time</vt:lpstr>
      <vt:lpstr>Starting the Wash</vt:lpstr>
      <vt:lpstr>If Door is open, Buzzer will make sound</vt:lpstr>
      <vt:lpstr>After completing the wash, display will print the message as remove clothes</vt:lpstr>
      <vt:lpstr>Lets See the Actual Working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WASHING MACHINE SIMULATION</dc:title>
  <dc:creator>PRAJU</dc:creator>
  <cp:lastModifiedBy>PRAJU</cp:lastModifiedBy>
  <cp:revision>32</cp:revision>
  <dcterms:created xsi:type="dcterms:W3CDTF">2001-12-31T18:31:13Z</dcterms:created>
  <dcterms:modified xsi:type="dcterms:W3CDTF">2002-01-01T02:47:26Z</dcterms:modified>
</cp:coreProperties>
</file>

<file path=docProps/thumbnail.jpeg>
</file>